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omments/comment1.xml" ContentType="application/vnd.openxmlformats-officedocument.presentationml.comments+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omments/comment2.xml" ContentType="application/vnd.openxmlformats-officedocument.presentationml.comments+xml"/>
  <Override PartName="/ppt/notesSlides/notesSlide30.xml" ContentType="application/vnd.openxmlformats-officedocument.presentationml.notesSlide+xml"/>
  <Override PartName="/ppt/comments/comment3.xml" ContentType="application/vnd.openxmlformats-officedocument.presentationml.comments+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58"/>
  </p:notesMasterIdLst>
  <p:handoutMasterIdLst>
    <p:handoutMasterId r:id="rId59"/>
  </p:handoutMasterIdLst>
  <p:sldIdLst>
    <p:sldId id="259" r:id="rId2"/>
    <p:sldId id="339" r:id="rId3"/>
    <p:sldId id="386" r:id="rId4"/>
    <p:sldId id="341" r:id="rId5"/>
    <p:sldId id="321" r:id="rId6"/>
    <p:sldId id="323" r:id="rId7"/>
    <p:sldId id="342" r:id="rId8"/>
    <p:sldId id="343" r:id="rId9"/>
    <p:sldId id="375" r:id="rId10"/>
    <p:sldId id="376" r:id="rId11"/>
    <p:sldId id="345" r:id="rId12"/>
    <p:sldId id="352" r:id="rId13"/>
    <p:sldId id="350" r:id="rId14"/>
    <p:sldId id="374" r:id="rId15"/>
    <p:sldId id="377" r:id="rId16"/>
    <p:sldId id="283" r:id="rId17"/>
    <p:sldId id="372" r:id="rId18"/>
    <p:sldId id="293" r:id="rId19"/>
    <p:sldId id="369" r:id="rId20"/>
    <p:sldId id="361" r:id="rId21"/>
    <p:sldId id="362" r:id="rId22"/>
    <p:sldId id="363" r:id="rId23"/>
    <p:sldId id="384" r:id="rId24"/>
    <p:sldId id="380" r:id="rId25"/>
    <p:sldId id="378" r:id="rId26"/>
    <p:sldId id="379" r:id="rId27"/>
    <p:sldId id="381" r:id="rId28"/>
    <p:sldId id="385" r:id="rId29"/>
    <p:sldId id="387" r:id="rId30"/>
    <p:sldId id="285" r:id="rId31"/>
    <p:sldId id="286" r:id="rId32"/>
    <p:sldId id="287" r:id="rId33"/>
    <p:sldId id="295" r:id="rId34"/>
    <p:sldId id="299" r:id="rId35"/>
    <p:sldId id="296" r:id="rId36"/>
    <p:sldId id="297" r:id="rId37"/>
    <p:sldId id="298" r:id="rId38"/>
    <p:sldId id="301" r:id="rId39"/>
    <p:sldId id="300" r:id="rId40"/>
    <p:sldId id="317" r:id="rId41"/>
    <p:sldId id="318" r:id="rId42"/>
    <p:sldId id="319" r:id="rId43"/>
    <p:sldId id="320" r:id="rId44"/>
    <p:sldId id="364" r:id="rId45"/>
    <p:sldId id="365" r:id="rId46"/>
    <p:sldId id="306" r:id="rId47"/>
    <p:sldId id="307" r:id="rId48"/>
    <p:sldId id="308" r:id="rId49"/>
    <p:sldId id="310" r:id="rId50"/>
    <p:sldId id="311" r:id="rId51"/>
    <p:sldId id="340" r:id="rId52"/>
    <p:sldId id="354" r:id="rId53"/>
    <p:sldId id="355" r:id="rId54"/>
    <p:sldId id="357" r:id="rId55"/>
    <p:sldId id="358" r:id="rId56"/>
    <p:sldId id="360" r:id="rId57"/>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eigh Brown" initials="LB" lastIdx="7"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7FF"/>
    <a:srgbClr val="FFEBFF"/>
    <a:srgbClr val="FFCCFF"/>
    <a:srgbClr val="C24EBC"/>
    <a:srgbClr val="00B853"/>
    <a:srgbClr val="FF0000"/>
    <a:srgbClr val="CC9900"/>
    <a:srgbClr val="FFCC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551" autoAdjust="0"/>
    <p:restoredTop sz="91336" autoAdjust="0"/>
  </p:normalViewPr>
  <p:slideViewPr>
    <p:cSldViewPr snapToGrid="0">
      <p:cViewPr varScale="1">
        <p:scale>
          <a:sx n="101" d="100"/>
          <a:sy n="101" d="100"/>
        </p:scale>
        <p:origin x="1410"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252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handoutMaster" Target="handoutMasters/handoutMaster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3-02-28T23:21:38.515" idx="7">
    <p:pos x="610" y="1673"/>
    <p:text>Are we doing UView?</p:text>
  </p:cm>
</p:cmLst>
</file>

<file path=ppt/comments/comment2.xml><?xml version="1.0" encoding="utf-8"?>
<p:cmLst xmlns:a="http://schemas.openxmlformats.org/drawingml/2006/main" xmlns:r="http://schemas.openxmlformats.org/officeDocument/2006/relationships" xmlns:p="http://schemas.openxmlformats.org/presentationml/2006/main">
  <p:cm authorId="1" dt="2013-02-28T23:08:11.805" idx="6">
    <p:pos x="10" y="10"/>
    <p:text>Improve animation and timing on this one</p:text>
  </p:cm>
</p:cmLst>
</file>

<file path=ppt/comments/comment3.xml><?xml version="1.0" encoding="utf-8"?>
<p:cmLst xmlns:a="http://schemas.openxmlformats.org/drawingml/2006/main" xmlns:r="http://schemas.openxmlformats.org/officeDocument/2006/relationships" xmlns:p="http://schemas.openxmlformats.org/presentationml/2006/main">
  <p:cm authorId="1" dt="2013-02-28T23:08:01.266" idx="5">
    <p:pos x="5068" y="972"/>
    <p:text>Working on animation still!</p:text>
  </p:cm>
</p:cmLst>
</file>

<file path=ppt/diagrams/_rels/data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image" Target="../media/image10.png"/><Relationship Id="rId4" Type="http://schemas.openxmlformats.org/officeDocument/2006/relationships/image" Target="../media/image13.png"/></Relationships>
</file>

<file path=ppt/diagrams/_rels/drawing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image" Target="../media/image10.png"/><Relationship Id="rId4" Type="http://schemas.openxmlformats.org/officeDocument/2006/relationships/image" Target="../media/image13.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42EBADB-A3A7-40FB-BEFE-2248F2C0E3A4}"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en-US"/>
        </a:p>
      </dgm:t>
    </dgm:pt>
    <dgm:pt modelId="{C2409563-594D-41EF-9196-3568510CAB87}">
      <dgm:prSet phldrT="[Text]"/>
      <dgm:spPr/>
      <dgm:t>
        <a:bodyPr/>
        <a:lstStyle/>
        <a:p>
          <a:r>
            <a:rPr lang="en-US" dirty="0" smtClean="0">
              <a:solidFill>
                <a:schemeClr val="tx1"/>
              </a:solidFill>
            </a:rPr>
            <a:t>@</a:t>
          </a:r>
          <a:r>
            <a:rPr lang="en-US" dirty="0" err="1" smtClean="0">
              <a:solidFill>
                <a:schemeClr val="tx1"/>
              </a:solidFill>
            </a:rPr>
            <a:t>BioRadEducation</a:t>
          </a:r>
          <a:endParaRPr lang="en-US" dirty="0">
            <a:solidFill>
              <a:schemeClr val="tx1"/>
            </a:solidFill>
          </a:endParaRPr>
        </a:p>
      </dgm:t>
    </dgm:pt>
    <dgm:pt modelId="{A199B033-7B6E-459A-B0A7-533946CBB1C1}" type="parTrans" cxnId="{3D1B74BB-4745-4322-9C75-9A9B5C7F1407}">
      <dgm:prSet/>
      <dgm:spPr/>
      <dgm:t>
        <a:bodyPr/>
        <a:lstStyle/>
        <a:p>
          <a:endParaRPr lang="en-US"/>
        </a:p>
      </dgm:t>
    </dgm:pt>
    <dgm:pt modelId="{3556CEC9-0034-4734-A21C-DA0B3692DB42}" type="sibTrans" cxnId="{3D1B74BB-4745-4322-9C75-9A9B5C7F1407}">
      <dgm:prSet/>
      <dgm:spPr/>
      <dgm:t>
        <a:bodyPr/>
        <a:lstStyle/>
        <a:p>
          <a:endParaRPr lang="en-US"/>
        </a:p>
      </dgm:t>
    </dgm:pt>
    <dgm:pt modelId="{F79EDFA0-76A4-419D-A021-1457BC089E13}">
      <dgm:prSet phldrT="[Text]"/>
      <dgm:spPr/>
      <dgm:t>
        <a:bodyPr/>
        <a:lstStyle/>
        <a:p>
          <a:r>
            <a:rPr lang="en-US" dirty="0" smtClean="0">
              <a:solidFill>
                <a:schemeClr val="tx1"/>
              </a:solidFill>
            </a:rPr>
            <a:t>Biotechnology: A Lab Skills Course</a:t>
          </a:r>
          <a:endParaRPr lang="en-US" dirty="0">
            <a:solidFill>
              <a:schemeClr val="tx1"/>
            </a:solidFill>
          </a:endParaRPr>
        </a:p>
      </dgm:t>
    </dgm:pt>
    <dgm:pt modelId="{4623978A-ECE1-4BDF-9797-6163BA40F62B}" type="parTrans" cxnId="{073EF8A5-56E5-49C5-B5C9-CBAE681FFE63}">
      <dgm:prSet/>
      <dgm:spPr/>
      <dgm:t>
        <a:bodyPr/>
        <a:lstStyle/>
        <a:p>
          <a:endParaRPr lang="en-US"/>
        </a:p>
      </dgm:t>
    </dgm:pt>
    <dgm:pt modelId="{7B630211-D791-4C49-A959-97A232177F8D}" type="sibTrans" cxnId="{073EF8A5-56E5-49C5-B5C9-CBAE681FFE63}">
      <dgm:prSet/>
      <dgm:spPr/>
      <dgm:t>
        <a:bodyPr/>
        <a:lstStyle/>
        <a:p>
          <a:endParaRPr lang="en-US"/>
        </a:p>
      </dgm:t>
    </dgm:pt>
    <dgm:pt modelId="{43810BCC-34F5-4AB5-9869-1EF014ED460A}">
      <dgm:prSet phldrT="[Text]"/>
      <dgm:spPr/>
      <dgm:t>
        <a:bodyPr/>
        <a:lstStyle/>
        <a:p>
          <a:r>
            <a:rPr lang="en-US" dirty="0" smtClean="0">
              <a:solidFill>
                <a:schemeClr val="tx1"/>
              </a:solidFill>
            </a:rPr>
            <a:t>Pinterest.com/</a:t>
          </a:r>
          <a:r>
            <a:rPr lang="en-US" dirty="0" err="1" smtClean="0">
              <a:solidFill>
                <a:schemeClr val="tx1"/>
              </a:solidFill>
            </a:rPr>
            <a:t>teachbiology</a:t>
          </a:r>
          <a:endParaRPr lang="en-US" dirty="0">
            <a:solidFill>
              <a:schemeClr val="tx1"/>
            </a:solidFill>
          </a:endParaRPr>
        </a:p>
      </dgm:t>
    </dgm:pt>
    <dgm:pt modelId="{CF8C222C-2FA0-4CC4-A007-202DFD6921D5}" type="parTrans" cxnId="{19903926-6984-4CAD-9C1A-A8863550AF6F}">
      <dgm:prSet/>
      <dgm:spPr/>
      <dgm:t>
        <a:bodyPr/>
        <a:lstStyle/>
        <a:p>
          <a:endParaRPr lang="en-US"/>
        </a:p>
      </dgm:t>
    </dgm:pt>
    <dgm:pt modelId="{36753C8B-FACB-4CCA-890E-20F1629E8BD9}" type="sibTrans" cxnId="{19903926-6984-4CAD-9C1A-A8863550AF6F}">
      <dgm:prSet/>
      <dgm:spPr/>
      <dgm:t>
        <a:bodyPr/>
        <a:lstStyle/>
        <a:p>
          <a:endParaRPr lang="en-US"/>
        </a:p>
      </dgm:t>
    </dgm:pt>
    <dgm:pt modelId="{AA732152-53B4-44D2-81D0-2D63C09C6D07}">
      <dgm:prSet phldrT="[Text]"/>
      <dgm:spPr/>
      <dgm:t>
        <a:bodyPr/>
        <a:lstStyle/>
        <a:p>
          <a:r>
            <a:rPr lang="en-US" dirty="0" smtClean="0">
              <a:solidFill>
                <a:schemeClr val="tx1"/>
              </a:solidFill>
            </a:rPr>
            <a:t>bit.ly/b-</a:t>
          </a:r>
          <a:r>
            <a:rPr lang="en-US" dirty="0" err="1" smtClean="0">
              <a:solidFill>
                <a:schemeClr val="tx1"/>
              </a:solidFill>
            </a:rPr>
            <a:t>rdropbox</a:t>
          </a:r>
          <a:endParaRPr lang="en-US" dirty="0">
            <a:solidFill>
              <a:schemeClr val="tx1"/>
            </a:solidFill>
          </a:endParaRPr>
        </a:p>
      </dgm:t>
    </dgm:pt>
    <dgm:pt modelId="{1951AE12-8F72-4F6E-9A46-C4D345869F78}" type="parTrans" cxnId="{E5D169A9-A75B-4708-AFDE-E64CF30A0643}">
      <dgm:prSet/>
      <dgm:spPr/>
      <dgm:t>
        <a:bodyPr/>
        <a:lstStyle/>
        <a:p>
          <a:endParaRPr lang="en-US"/>
        </a:p>
      </dgm:t>
    </dgm:pt>
    <dgm:pt modelId="{F541E6E4-DBCF-447B-9A0C-E5B99D3C8C5B}" type="sibTrans" cxnId="{E5D169A9-A75B-4708-AFDE-E64CF30A0643}">
      <dgm:prSet/>
      <dgm:spPr/>
      <dgm:t>
        <a:bodyPr/>
        <a:lstStyle/>
        <a:p>
          <a:endParaRPr lang="en-US"/>
        </a:p>
      </dgm:t>
    </dgm:pt>
    <dgm:pt modelId="{DBEC3F21-9090-4987-9967-7E82DE221E82}" type="pres">
      <dgm:prSet presAssocID="{F42EBADB-A3A7-40FB-BEFE-2248F2C0E3A4}" presName="linear" presStyleCnt="0">
        <dgm:presLayoutVars>
          <dgm:dir/>
          <dgm:resizeHandles val="exact"/>
        </dgm:presLayoutVars>
      </dgm:prSet>
      <dgm:spPr/>
      <dgm:t>
        <a:bodyPr/>
        <a:lstStyle/>
        <a:p>
          <a:endParaRPr lang="en-US"/>
        </a:p>
      </dgm:t>
    </dgm:pt>
    <dgm:pt modelId="{7BC05407-6A4F-4953-800F-0A24A48F4CB9}" type="pres">
      <dgm:prSet presAssocID="{C2409563-594D-41EF-9196-3568510CAB87}" presName="comp" presStyleCnt="0"/>
      <dgm:spPr/>
    </dgm:pt>
    <dgm:pt modelId="{710B73E0-D98A-4D49-9DC7-9326189C624E}" type="pres">
      <dgm:prSet presAssocID="{C2409563-594D-41EF-9196-3568510CAB87}" presName="box" presStyleLbl="node1" presStyleIdx="0" presStyleCnt="4"/>
      <dgm:spPr/>
      <dgm:t>
        <a:bodyPr/>
        <a:lstStyle/>
        <a:p>
          <a:endParaRPr lang="en-US"/>
        </a:p>
      </dgm:t>
    </dgm:pt>
    <dgm:pt modelId="{1D362F7F-EBFA-4827-8763-137611A3B318}" type="pres">
      <dgm:prSet presAssocID="{C2409563-594D-41EF-9196-3568510CAB87}" presName="img" presStyleLbl="fgImgPlace1" presStyleIdx="0" presStyleCnt="4" custScaleX="59310" custLinFactNeighborX="-15397"/>
      <dgm:spPr>
        <a:blipFill rotWithShape="1">
          <a:blip xmlns:r="http://schemas.openxmlformats.org/officeDocument/2006/relationships" r:embed="rId1"/>
          <a:stretch>
            <a:fillRect/>
          </a:stretch>
        </a:blipFill>
      </dgm:spPr>
    </dgm:pt>
    <dgm:pt modelId="{E6E868B0-D88A-40E8-AC6E-20AC5F7A2E85}" type="pres">
      <dgm:prSet presAssocID="{C2409563-594D-41EF-9196-3568510CAB87}" presName="text" presStyleLbl="node1" presStyleIdx="0" presStyleCnt="4">
        <dgm:presLayoutVars>
          <dgm:bulletEnabled val="1"/>
        </dgm:presLayoutVars>
      </dgm:prSet>
      <dgm:spPr/>
      <dgm:t>
        <a:bodyPr/>
        <a:lstStyle/>
        <a:p>
          <a:endParaRPr lang="en-US"/>
        </a:p>
      </dgm:t>
    </dgm:pt>
    <dgm:pt modelId="{0417FC63-B5A1-444C-A019-0C961C927D9A}" type="pres">
      <dgm:prSet presAssocID="{3556CEC9-0034-4734-A21C-DA0B3692DB42}" presName="spacer" presStyleCnt="0"/>
      <dgm:spPr/>
    </dgm:pt>
    <dgm:pt modelId="{F75EE41B-764B-4566-8C87-E81C8D5CE1DE}" type="pres">
      <dgm:prSet presAssocID="{F79EDFA0-76A4-419D-A021-1457BC089E13}" presName="comp" presStyleCnt="0"/>
      <dgm:spPr/>
    </dgm:pt>
    <dgm:pt modelId="{B72369DF-0AF9-4D54-A916-2C47B68F2ABB}" type="pres">
      <dgm:prSet presAssocID="{F79EDFA0-76A4-419D-A021-1457BC089E13}" presName="box" presStyleLbl="node1" presStyleIdx="1" presStyleCnt="4"/>
      <dgm:spPr/>
      <dgm:t>
        <a:bodyPr/>
        <a:lstStyle/>
        <a:p>
          <a:endParaRPr lang="en-US"/>
        </a:p>
      </dgm:t>
    </dgm:pt>
    <dgm:pt modelId="{1996224B-7ECF-42E8-BC91-B21D4EB71CCE}" type="pres">
      <dgm:prSet presAssocID="{F79EDFA0-76A4-419D-A021-1457BC089E13}" presName="img" presStyleLbl="fgImgPlace1" presStyleIdx="1" presStyleCnt="4" custScaleX="59310" custLinFactNeighborX="-15397"/>
      <dgm:spPr>
        <a:blipFill rotWithShape="1">
          <a:blip xmlns:r="http://schemas.openxmlformats.org/officeDocument/2006/relationships" r:embed="rId2"/>
          <a:stretch>
            <a:fillRect/>
          </a:stretch>
        </a:blipFill>
      </dgm:spPr>
    </dgm:pt>
    <dgm:pt modelId="{113B48BA-4814-4F43-9C45-D3AF5D593041}" type="pres">
      <dgm:prSet presAssocID="{F79EDFA0-76A4-419D-A021-1457BC089E13}" presName="text" presStyleLbl="node1" presStyleIdx="1" presStyleCnt="4">
        <dgm:presLayoutVars>
          <dgm:bulletEnabled val="1"/>
        </dgm:presLayoutVars>
      </dgm:prSet>
      <dgm:spPr/>
      <dgm:t>
        <a:bodyPr/>
        <a:lstStyle/>
        <a:p>
          <a:endParaRPr lang="en-US"/>
        </a:p>
      </dgm:t>
    </dgm:pt>
    <dgm:pt modelId="{6556A5DF-977C-4FEE-80BE-9B1070FC635F}" type="pres">
      <dgm:prSet presAssocID="{7B630211-D791-4C49-A959-97A232177F8D}" presName="spacer" presStyleCnt="0"/>
      <dgm:spPr/>
    </dgm:pt>
    <dgm:pt modelId="{D11EA6EA-DB31-4AD3-A1B5-B722FAF22364}" type="pres">
      <dgm:prSet presAssocID="{43810BCC-34F5-4AB5-9869-1EF014ED460A}" presName="comp" presStyleCnt="0"/>
      <dgm:spPr/>
    </dgm:pt>
    <dgm:pt modelId="{77F455E8-6A18-406C-A772-C1A622912AB7}" type="pres">
      <dgm:prSet presAssocID="{43810BCC-34F5-4AB5-9869-1EF014ED460A}" presName="box" presStyleLbl="node1" presStyleIdx="2" presStyleCnt="4"/>
      <dgm:spPr/>
      <dgm:t>
        <a:bodyPr/>
        <a:lstStyle/>
        <a:p>
          <a:endParaRPr lang="en-US"/>
        </a:p>
      </dgm:t>
    </dgm:pt>
    <dgm:pt modelId="{D22ECA36-1B5E-499A-A3CB-E21C11F36F3E}" type="pres">
      <dgm:prSet presAssocID="{43810BCC-34F5-4AB5-9869-1EF014ED460A}" presName="img" presStyleLbl="fgImgPlace1" presStyleIdx="2" presStyleCnt="4" custScaleX="59310" custLinFactNeighborX="-15397"/>
      <dgm:spPr>
        <a:blipFill rotWithShape="1">
          <a:blip xmlns:r="http://schemas.openxmlformats.org/officeDocument/2006/relationships" r:embed="rId3"/>
          <a:stretch>
            <a:fillRect/>
          </a:stretch>
        </a:blipFill>
      </dgm:spPr>
    </dgm:pt>
    <dgm:pt modelId="{5E1DE040-8EE2-4157-A2FF-A7620AE087BD}" type="pres">
      <dgm:prSet presAssocID="{43810BCC-34F5-4AB5-9869-1EF014ED460A}" presName="text" presStyleLbl="node1" presStyleIdx="2" presStyleCnt="4">
        <dgm:presLayoutVars>
          <dgm:bulletEnabled val="1"/>
        </dgm:presLayoutVars>
      </dgm:prSet>
      <dgm:spPr/>
      <dgm:t>
        <a:bodyPr/>
        <a:lstStyle/>
        <a:p>
          <a:endParaRPr lang="en-US"/>
        </a:p>
      </dgm:t>
    </dgm:pt>
    <dgm:pt modelId="{B767D9EB-D1D2-4F36-9EDA-7A549BE4EEAC}" type="pres">
      <dgm:prSet presAssocID="{36753C8B-FACB-4CCA-890E-20F1629E8BD9}" presName="spacer" presStyleCnt="0"/>
      <dgm:spPr/>
    </dgm:pt>
    <dgm:pt modelId="{7CCE04E4-B371-4FDC-B2D1-60490509C570}" type="pres">
      <dgm:prSet presAssocID="{AA732152-53B4-44D2-81D0-2D63C09C6D07}" presName="comp" presStyleCnt="0"/>
      <dgm:spPr/>
    </dgm:pt>
    <dgm:pt modelId="{912CEDB1-8F75-493F-9D76-B0F70F12C9AB}" type="pres">
      <dgm:prSet presAssocID="{AA732152-53B4-44D2-81D0-2D63C09C6D07}" presName="box" presStyleLbl="node1" presStyleIdx="3" presStyleCnt="4"/>
      <dgm:spPr/>
      <dgm:t>
        <a:bodyPr/>
        <a:lstStyle/>
        <a:p>
          <a:endParaRPr lang="en-US"/>
        </a:p>
      </dgm:t>
    </dgm:pt>
    <dgm:pt modelId="{E209CB70-88B0-45E3-A2A1-D8A7C83166B9}" type="pres">
      <dgm:prSet presAssocID="{AA732152-53B4-44D2-81D0-2D63C09C6D07}" presName="img" presStyleLbl="fgImgPlace1" presStyleIdx="3" presStyleCnt="4" custScaleX="59310" custLinFactNeighborX="-15397"/>
      <dgm:spPr>
        <a:blipFill rotWithShape="1">
          <a:blip xmlns:r="http://schemas.openxmlformats.org/officeDocument/2006/relationships" r:embed="rId4"/>
          <a:stretch>
            <a:fillRect/>
          </a:stretch>
        </a:blipFill>
      </dgm:spPr>
    </dgm:pt>
    <dgm:pt modelId="{4F7D3CD7-E3E3-4CC6-82F5-44708076AB56}" type="pres">
      <dgm:prSet presAssocID="{AA732152-53B4-44D2-81D0-2D63C09C6D07}" presName="text" presStyleLbl="node1" presStyleIdx="3" presStyleCnt="4">
        <dgm:presLayoutVars>
          <dgm:bulletEnabled val="1"/>
        </dgm:presLayoutVars>
      </dgm:prSet>
      <dgm:spPr/>
      <dgm:t>
        <a:bodyPr/>
        <a:lstStyle/>
        <a:p>
          <a:endParaRPr lang="en-US"/>
        </a:p>
      </dgm:t>
    </dgm:pt>
  </dgm:ptLst>
  <dgm:cxnLst>
    <dgm:cxn modelId="{B8A69C2D-B632-452B-889A-A05313DD58E7}" type="presOf" srcId="{43810BCC-34F5-4AB5-9869-1EF014ED460A}" destId="{77F455E8-6A18-406C-A772-C1A622912AB7}" srcOrd="0" destOrd="0" presId="urn:microsoft.com/office/officeart/2005/8/layout/vList4"/>
    <dgm:cxn modelId="{A147CEAB-AAFB-42AC-863F-E09842E9136F}" type="presOf" srcId="{C2409563-594D-41EF-9196-3568510CAB87}" destId="{E6E868B0-D88A-40E8-AC6E-20AC5F7A2E85}" srcOrd="1" destOrd="0" presId="urn:microsoft.com/office/officeart/2005/8/layout/vList4"/>
    <dgm:cxn modelId="{3D1B74BB-4745-4322-9C75-9A9B5C7F1407}" srcId="{F42EBADB-A3A7-40FB-BEFE-2248F2C0E3A4}" destId="{C2409563-594D-41EF-9196-3568510CAB87}" srcOrd="0" destOrd="0" parTransId="{A199B033-7B6E-459A-B0A7-533946CBB1C1}" sibTransId="{3556CEC9-0034-4734-A21C-DA0B3692DB42}"/>
    <dgm:cxn modelId="{EA867371-3711-4E76-95E0-B36AFF2160AC}" type="presOf" srcId="{C2409563-594D-41EF-9196-3568510CAB87}" destId="{710B73E0-D98A-4D49-9DC7-9326189C624E}" srcOrd="0" destOrd="0" presId="urn:microsoft.com/office/officeart/2005/8/layout/vList4"/>
    <dgm:cxn modelId="{3277A9E8-C041-4EFF-A238-F6944F68C2BA}" type="presOf" srcId="{F79EDFA0-76A4-419D-A021-1457BC089E13}" destId="{113B48BA-4814-4F43-9C45-D3AF5D593041}" srcOrd="1" destOrd="0" presId="urn:microsoft.com/office/officeart/2005/8/layout/vList4"/>
    <dgm:cxn modelId="{48636791-4569-4675-A45B-F5B49BAAD2FC}" type="presOf" srcId="{43810BCC-34F5-4AB5-9869-1EF014ED460A}" destId="{5E1DE040-8EE2-4157-A2FF-A7620AE087BD}" srcOrd="1" destOrd="0" presId="urn:microsoft.com/office/officeart/2005/8/layout/vList4"/>
    <dgm:cxn modelId="{DDB64DE8-6BAC-4AAC-8876-34CAACF23E34}" type="presOf" srcId="{AA732152-53B4-44D2-81D0-2D63C09C6D07}" destId="{4F7D3CD7-E3E3-4CC6-82F5-44708076AB56}" srcOrd="1" destOrd="0" presId="urn:microsoft.com/office/officeart/2005/8/layout/vList4"/>
    <dgm:cxn modelId="{073EF8A5-56E5-49C5-B5C9-CBAE681FFE63}" srcId="{F42EBADB-A3A7-40FB-BEFE-2248F2C0E3A4}" destId="{F79EDFA0-76A4-419D-A021-1457BC089E13}" srcOrd="1" destOrd="0" parTransId="{4623978A-ECE1-4BDF-9797-6163BA40F62B}" sibTransId="{7B630211-D791-4C49-A959-97A232177F8D}"/>
    <dgm:cxn modelId="{80FAEB8F-296D-4A89-80F5-E2033B369802}" type="presOf" srcId="{AA732152-53B4-44D2-81D0-2D63C09C6D07}" destId="{912CEDB1-8F75-493F-9D76-B0F70F12C9AB}" srcOrd="0" destOrd="0" presId="urn:microsoft.com/office/officeart/2005/8/layout/vList4"/>
    <dgm:cxn modelId="{8A6F043B-59CF-469A-B76A-8F05330486F5}" type="presOf" srcId="{F42EBADB-A3A7-40FB-BEFE-2248F2C0E3A4}" destId="{DBEC3F21-9090-4987-9967-7E82DE221E82}" srcOrd="0" destOrd="0" presId="urn:microsoft.com/office/officeart/2005/8/layout/vList4"/>
    <dgm:cxn modelId="{E5D169A9-A75B-4708-AFDE-E64CF30A0643}" srcId="{F42EBADB-A3A7-40FB-BEFE-2248F2C0E3A4}" destId="{AA732152-53B4-44D2-81D0-2D63C09C6D07}" srcOrd="3" destOrd="0" parTransId="{1951AE12-8F72-4F6E-9A46-C4D345869F78}" sibTransId="{F541E6E4-DBCF-447B-9A0C-E5B99D3C8C5B}"/>
    <dgm:cxn modelId="{44BFF7B9-853D-4A3C-ABB7-B636DBEDE59E}" type="presOf" srcId="{F79EDFA0-76A4-419D-A021-1457BC089E13}" destId="{B72369DF-0AF9-4D54-A916-2C47B68F2ABB}" srcOrd="0" destOrd="0" presId="urn:microsoft.com/office/officeart/2005/8/layout/vList4"/>
    <dgm:cxn modelId="{19903926-6984-4CAD-9C1A-A8863550AF6F}" srcId="{F42EBADB-A3A7-40FB-BEFE-2248F2C0E3A4}" destId="{43810BCC-34F5-4AB5-9869-1EF014ED460A}" srcOrd="2" destOrd="0" parTransId="{CF8C222C-2FA0-4CC4-A007-202DFD6921D5}" sibTransId="{36753C8B-FACB-4CCA-890E-20F1629E8BD9}"/>
    <dgm:cxn modelId="{7458B669-F85C-4FD0-B341-EDD5125D0720}" type="presParOf" srcId="{DBEC3F21-9090-4987-9967-7E82DE221E82}" destId="{7BC05407-6A4F-4953-800F-0A24A48F4CB9}" srcOrd="0" destOrd="0" presId="urn:microsoft.com/office/officeart/2005/8/layout/vList4"/>
    <dgm:cxn modelId="{B0716B48-8D8A-4FD5-BA90-0D93F5691722}" type="presParOf" srcId="{7BC05407-6A4F-4953-800F-0A24A48F4CB9}" destId="{710B73E0-D98A-4D49-9DC7-9326189C624E}" srcOrd="0" destOrd="0" presId="urn:microsoft.com/office/officeart/2005/8/layout/vList4"/>
    <dgm:cxn modelId="{22938558-103B-45AE-A6D8-315F1BAC6D05}" type="presParOf" srcId="{7BC05407-6A4F-4953-800F-0A24A48F4CB9}" destId="{1D362F7F-EBFA-4827-8763-137611A3B318}" srcOrd="1" destOrd="0" presId="urn:microsoft.com/office/officeart/2005/8/layout/vList4"/>
    <dgm:cxn modelId="{9DCA6CCA-E39F-4993-A1CB-45CCE893DE60}" type="presParOf" srcId="{7BC05407-6A4F-4953-800F-0A24A48F4CB9}" destId="{E6E868B0-D88A-40E8-AC6E-20AC5F7A2E85}" srcOrd="2" destOrd="0" presId="urn:microsoft.com/office/officeart/2005/8/layout/vList4"/>
    <dgm:cxn modelId="{35FFAB3D-B1A3-468E-86AB-E7AC7637E20D}" type="presParOf" srcId="{DBEC3F21-9090-4987-9967-7E82DE221E82}" destId="{0417FC63-B5A1-444C-A019-0C961C927D9A}" srcOrd="1" destOrd="0" presId="urn:microsoft.com/office/officeart/2005/8/layout/vList4"/>
    <dgm:cxn modelId="{631D3C74-4ADC-4D77-9429-F58E8A608AD0}" type="presParOf" srcId="{DBEC3F21-9090-4987-9967-7E82DE221E82}" destId="{F75EE41B-764B-4566-8C87-E81C8D5CE1DE}" srcOrd="2" destOrd="0" presId="urn:microsoft.com/office/officeart/2005/8/layout/vList4"/>
    <dgm:cxn modelId="{B463A9B3-FC10-49E6-9308-C24B299824B1}" type="presParOf" srcId="{F75EE41B-764B-4566-8C87-E81C8D5CE1DE}" destId="{B72369DF-0AF9-4D54-A916-2C47B68F2ABB}" srcOrd="0" destOrd="0" presId="urn:microsoft.com/office/officeart/2005/8/layout/vList4"/>
    <dgm:cxn modelId="{66FCB6B6-F6DE-4113-8513-665161EAEF60}" type="presParOf" srcId="{F75EE41B-764B-4566-8C87-E81C8D5CE1DE}" destId="{1996224B-7ECF-42E8-BC91-B21D4EB71CCE}" srcOrd="1" destOrd="0" presId="urn:microsoft.com/office/officeart/2005/8/layout/vList4"/>
    <dgm:cxn modelId="{B191EC2A-229E-4FD1-974C-19B35699507E}" type="presParOf" srcId="{F75EE41B-764B-4566-8C87-E81C8D5CE1DE}" destId="{113B48BA-4814-4F43-9C45-D3AF5D593041}" srcOrd="2" destOrd="0" presId="urn:microsoft.com/office/officeart/2005/8/layout/vList4"/>
    <dgm:cxn modelId="{3B8D465A-487B-4FF8-B8C7-5DDD63BE6D65}" type="presParOf" srcId="{DBEC3F21-9090-4987-9967-7E82DE221E82}" destId="{6556A5DF-977C-4FEE-80BE-9B1070FC635F}" srcOrd="3" destOrd="0" presId="urn:microsoft.com/office/officeart/2005/8/layout/vList4"/>
    <dgm:cxn modelId="{4BAC231F-3D77-4F48-8DF4-133624B7DE3F}" type="presParOf" srcId="{DBEC3F21-9090-4987-9967-7E82DE221E82}" destId="{D11EA6EA-DB31-4AD3-A1B5-B722FAF22364}" srcOrd="4" destOrd="0" presId="urn:microsoft.com/office/officeart/2005/8/layout/vList4"/>
    <dgm:cxn modelId="{4843526D-69B4-48EE-9D28-C3A2F62BE4F4}" type="presParOf" srcId="{D11EA6EA-DB31-4AD3-A1B5-B722FAF22364}" destId="{77F455E8-6A18-406C-A772-C1A622912AB7}" srcOrd="0" destOrd="0" presId="urn:microsoft.com/office/officeart/2005/8/layout/vList4"/>
    <dgm:cxn modelId="{ECBCF214-9EFB-49A6-BE82-E546C5CE07E5}" type="presParOf" srcId="{D11EA6EA-DB31-4AD3-A1B5-B722FAF22364}" destId="{D22ECA36-1B5E-499A-A3CB-E21C11F36F3E}" srcOrd="1" destOrd="0" presId="urn:microsoft.com/office/officeart/2005/8/layout/vList4"/>
    <dgm:cxn modelId="{3EC4CAE9-E15A-4DC7-BD8B-1E0157285355}" type="presParOf" srcId="{D11EA6EA-DB31-4AD3-A1B5-B722FAF22364}" destId="{5E1DE040-8EE2-4157-A2FF-A7620AE087BD}" srcOrd="2" destOrd="0" presId="urn:microsoft.com/office/officeart/2005/8/layout/vList4"/>
    <dgm:cxn modelId="{8A881B16-DD9C-42B1-AA99-C1228770BEBE}" type="presParOf" srcId="{DBEC3F21-9090-4987-9967-7E82DE221E82}" destId="{B767D9EB-D1D2-4F36-9EDA-7A549BE4EEAC}" srcOrd="5" destOrd="0" presId="urn:microsoft.com/office/officeart/2005/8/layout/vList4"/>
    <dgm:cxn modelId="{51CC9125-3FF0-4B02-83F5-10DFCF41D047}" type="presParOf" srcId="{DBEC3F21-9090-4987-9967-7E82DE221E82}" destId="{7CCE04E4-B371-4FDC-B2D1-60490509C570}" srcOrd="6" destOrd="0" presId="urn:microsoft.com/office/officeart/2005/8/layout/vList4"/>
    <dgm:cxn modelId="{3414DDA2-DBE7-4C50-8FA2-E85E0E564B68}" type="presParOf" srcId="{7CCE04E4-B371-4FDC-B2D1-60490509C570}" destId="{912CEDB1-8F75-493F-9D76-B0F70F12C9AB}" srcOrd="0" destOrd="0" presId="urn:microsoft.com/office/officeart/2005/8/layout/vList4"/>
    <dgm:cxn modelId="{9AD30B73-87E2-448F-948F-1B24F41CAB70}" type="presParOf" srcId="{7CCE04E4-B371-4FDC-B2D1-60490509C570}" destId="{E209CB70-88B0-45E3-A2A1-D8A7C83166B9}" srcOrd="1" destOrd="0" presId="urn:microsoft.com/office/officeart/2005/8/layout/vList4"/>
    <dgm:cxn modelId="{BF57EE1C-1B35-4CD1-B976-F4E9B2BAC398}" type="presParOf" srcId="{7CCE04E4-B371-4FDC-B2D1-60490509C570}" destId="{4F7D3CD7-E3E3-4CC6-82F5-44708076AB56}"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0B73E0-D98A-4D49-9DC7-9326189C624E}">
      <dsp:nvSpPr>
        <dsp:cNvPr id="0" name=""/>
        <dsp:cNvSpPr/>
      </dsp:nvSpPr>
      <dsp:spPr>
        <a:xfrm>
          <a:off x="0" y="0"/>
          <a:ext cx="6096000" cy="94456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a:lnSpc>
              <a:spcPct val="90000"/>
            </a:lnSpc>
            <a:spcBef>
              <a:spcPct val="0"/>
            </a:spcBef>
            <a:spcAft>
              <a:spcPct val="35000"/>
            </a:spcAft>
          </a:pPr>
          <a:r>
            <a:rPr lang="en-US" sz="2700" kern="1200" dirty="0" smtClean="0">
              <a:solidFill>
                <a:schemeClr val="tx1"/>
              </a:solidFill>
            </a:rPr>
            <a:t>@</a:t>
          </a:r>
          <a:r>
            <a:rPr lang="en-US" sz="2700" kern="1200" dirty="0" err="1" smtClean="0">
              <a:solidFill>
                <a:schemeClr val="tx1"/>
              </a:solidFill>
            </a:rPr>
            <a:t>BioRadEducation</a:t>
          </a:r>
          <a:endParaRPr lang="en-US" sz="2700" kern="1200" dirty="0">
            <a:solidFill>
              <a:schemeClr val="tx1"/>
            </a:solidFill>
          </a:endParaRPr>
        </a:p>
      </dsp:txBody>
      <dsp:txXfrm>
        <a:off x="1313656" y="0"/>
        <a:ext cx="4782343" cy="944562"/>
      </dsp:txXfrm>
    </dsp:sp>
    <dsp:sp modelId="{1D362F7F-EBFA-4827-8763-137611A3B318}">
      <dsp:nvSpPr>
        <dsp:cNvPr id="0" name=""/>
        <dsp:cNvSpPr/>
      </dsp:nvSpPr>
      <dsp:spPr>
        <a:xfrm>
          <a:off x="154782" y="94456"/>
          <a:ext cx="723107" cy="755650"/>
        </a:xfrm>
        <a:prstGeom prst="roundRect">
          <a:avLst>
            <a:gd name="adj" fmla="val 10000"/>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72369DF-0AF9-4D54-A916-2C47B68F2ABB}">
      <dsp:nvSpPr>
        <dsp:cNvPr id="0" name=""/>
        <dsp:cNvSpPr/>
      </dsp:nvSpPr>
      <dsp:spPr>
        <a:xfrm>
          <a:off x="0" y="1039018"/>
          <a:ext cx="6096000" cy="94456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a:lnSpc>
              <a:spcPct val="90000"/>
            </a:lnSpc>
            <a:spcBef>
              <a:spcPct val="0"/>
            </a:spcBef>
            <a:spcAft>
              <a:spcPct val="35000"/>
            </a:spcAft>
          </a:pPr>
          <a:r>
            <a:rPr lang="en-US" sz="2700" kern="1200" dirty="0" smtClean="0">
              <a:solidFill>
                <a:schemeClr val="tx1"/>
              </a:solidFill>
            </a:rPr>
            <a:t>Biotechnology: A Lab Skills Course</a:t>
          </a:r>
          <a:endParaRPr lang="en-US" sz="2700" kern="1200" dirty="0">
            <a:solidFill>
              <a:schemeClr val="tx1"/>
            </a:solidFill>
          </a:endParaRPr>
        </a:p>
      </dsp:txBody>
      <dsp:txXfrm>
        <a:off x="1313656" y="1039018"/>
        <a:ext cx="4782343" cy="944562"/>
      </dsp:txXfrm>
    </dsp:sp>
    <dsp:sp modelId="{1996224B-7ECF-42E8-BC91-B21D4EB71CCE}">
      <dsp:nvSpPr>
        <dsp:cNvPr id="0" name=""/>
        <dsp:cNvSpPr/>
      </dsp:nvSpPr>
      <dsp:spPr>
        <a:xfrm>
          <a:off x="154782" y="1133474"/>
          <a:ext cx="723107" cy="755650"/>
        </a:xfrm>
        <a:prstGeom prst="roundRect">
          <a:avLst>
            <a:gd name="adj" fmla="val 10000"/>
          </a:avLst>
        </a:prstGeom>
        <a:blipFill rotWithShape="1">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7F455E8-6A18-406C-A772-C1A622912AB7}">
      <dsp:nvSpPr>
        <dsp:cNvPr id="0" name=""/>
        <dsp:cNvSpPr/>
      </dsp:nvSpPr>
      <dsp:spPr>
        <a:xfrm>
          <a:off x="0" y="2078037"/>
          <a:ext cx="6096000" cy="94456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a:lnSpc>
              <a:spcPct val="90000"/>
            </a:lnSpc>
            <a:spcBef>
              <a:spcPct val="0"/>
            </a:spcBef>
            <a:spcAft>
              <a:spcPct val="35000"/>
            </a:spcAft>
          </a:pPr>
          <a:r>
            <a:rPr lang="en-US" sz="2700" kern="1200" dirty="0" smtClean="0">
              <a:solidFill>
                <a:schemeClr val="tx1"/>
              </a:solidFill>
            </a:rPr>
            <a:t>Pinterest.com/</a:t>
          </a:r>
          <a:r>
            <a:rPr lang="en-US" sz="2700" kern="1200" dirty="0" err="1" smtClean="0">
              <a:solidFill>
                <a:schemeClr val="tx1"/>
              </a:solidFill>
            </a:rPr>
            <a:t>teachbiology</a:t>
          </a:r>
          <a:endParaRPr lang="en-US" sz="2700" kern="1200" dirty="0">
            <a:solidFill>
              <a:schemeClr val="tx1"/>
            </a:solidFill>
          </a:endParaRPr>
        </a:p>
      </dsp:txBody>
      <dsp:txXfrm>
        <a:off x="1313656" y="2078037"/>
        <a:ext cx="4782343" cy="944562"/>
      </dsp:txXfrm>
    </dsp:sp>
    <dsp:sp modelId="{D22ECA36-1B5E-499A-A3CB-E21C11F36F3E}">
      <dsp:nvSpPr>
        <dsp:cNvPr id="0" name=""/>
        <dsp:cNvSpPr/>
      </dsp:nvSpPr>
      <dsp:spPr>
        <a:xfrm>
          <a:off x="154782" y="2172493"/>
          <a:ext cx="723107" cy="755650"/>
        </a:xfrm>
        <a:prstGeom prst="roundRect">
          <a:avLst>
            <a:gd name="adj" fmla="val 10000"/>
          </a:avLst>
        </a:prstGeom>
        <a:blipFill rotWithShape="1">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12CEDB1-8F75-493F-9D76-B0F70F12C9AB}">
      <dsp:nvSpPr>
        <dsp:cNvPr id="0" name=""/>
        <dsp:cNvSpPr/>
      </dsp:nvSpPr>
      <dsp:spPr>
        <a:xfrm>
          <a:off x="0" y="3117056"/>
          <a:ext cx="6096000" cy="94456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a:lnSpc>
              <a:spcPct val="90000"/>
            </a:lnSpc>
            <a:spcBef>
              <a:spcPct val="0"/>
            </a:spcBef>
            <a:spcAft>
              <a:spcPct val="35000"/>
            </a:spcAft>
          </a:pPr>
          <a:r>
            <a:rPr lang="en-US" sz="2700" kern="1200" dirty="0" smtClean="0">
              <a:solidFill>
                <a:schemeClr val="tx1"/>
              </a:solidFill>
            </a:rPr>
            <a:t>bit.ly/b-</a:t>
          </a:r>
          <a:r>
            <a:rPr lang="en-US" sz="2700" kern="1200" dirty="0" err="1" smtClean="0">
              <a:solidFill>
                <a:schemeClr val="tx1"/>
              </a:solidFill>
            </a:rPr>
            <a:t>rdropbox</a:t>
          </a:r>
          <a:endParaRPr lang="en-US" sz="2700" kern="1200" dirty="0">
            <a:solidFill>
              <a:schemeClr val="tx1"/>
            </a:solidFill>
          </a:endParaRPr>
        </a:p>
      </dsp:txBody>
      <dsp:txXfrm>
        <a:off x="1313656" y="3117056"/>
        <a:ext cx="4782343" cy="944562"/>
      </dsp:txXfrm>
    </dsp:sp>
    <dsp:sp modelId="{E209CB70-88B0-45E3-A2A1-D8A7C83166B9}">
      <dsp:nvSpPr>
        <dsp:cNvPr id="0" name=""/>
        <dsp:cNvSpPr/>
      </dsp:nvSpPr>
      <dsp:spPr>
        <a:xfrm>
          <a:off x="154782" y="3211512"/>
          <a:ext cx="723107" cy="755650"/>
        </a:xfrm>
        <a:prstGeom prst="roundRect">
          <a:avLst>
            <a:gd name="adj" fmla="val 10000"/>
          </a:avLst>
        </a:prstGeom>
        <a:blipFill rotWithShape="1">
          <a:blip xmlns:r="http://schemas.openxmlformats.org/officeDocument/2006/relationships" r:embed="rId4"/>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6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hdr" sz="quarter"/>
          </p:nvPr>
        </p:nvSpPr>
        <p:spPr bwMode="auto">
          <a:xfrm>
            <a:off x="0" y="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200">
                <a:latin typeface="Arial" pitchFamily="34" charset="0"/>
                <a:ea typeface="ＭＳ Ｐゴシック" pitchFamily="34" charset="-128"/>
              </a:defRPr>
            </a:lvl1pPr>
          </a:lstStyle>
          <a:p>
            <a:pPr>
              <a:defRPr/>
            </a:pPr>
            <a:endParaRPr lang="en-US"/>
          </a:p>
        </p:txBody>
      </p:sp>
      <p:sp>
        <p:nvSpPr>
          <p:cNvPr id="13315" name="Rectangle 3"/>
          <p:cNvSpPr>
            <a:spLocks noGrp="1" noChangeArrowheads="1"/>
          </p:cNvSpPr>
          <p:nvPr>
            <p:ph type="dt" sz="quarter" idx="1"/>
          </p:nvPr>
        </p:nvSpPr>
        <p:spPr bwMode="auto">
          <a:xfrm>
            <a:off x="3886200" y="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sz="1200">
                <a:latin typeface="Arial" pitchFamily="34" charset="0"/>
                <a:ea typeface="ＭＳ Ｐゴシック" pitchFamily="34" charset="-128"/>
              </a:defRPr>
            </a:lvl1pPr>
          </a:lstStyle>
          <a:p>
            <a:pPr>
              <a:defRPr/>
            </a:pPr>
            <a:endParaRPr lang="en-US"/>
          </a:p>
        </p:txBody>
      </p:sp>
      <p:sp>
        <p:nvSpPr>
          <p:cNvPr id="13316" name="Rectangle 4"/>
          <p:cNvSpPr>
            <a:spLocks noGrp="1" noChangeArrowheads="1"/>
          </p:cNvSpPr>
          <p:nvPr>
            <p:ph type="ftr" sz="quarter" idx="2"/>
          </p:nvPr>
        </p:nvSpPr>
        <p:spPr bwMode="auto">
          <a:xfrm>
            <a:off x="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defRPr sz="1200">
                <a:latin typeface="Arial" pitchFamily="34" charset="0"/>
                <a:ea typeface="ＭＳ Ｐゴシック" pitchFamily="34" charset="-128"/>
              </a:defRPr>
            </a:lvl1pPr>
          </a:lstStyle>
          <a:p>
            <a:pPr>
              <a:defRPr/>
            </a:pPr>
            <a:endParaRPr lang="en-US"/>
          </a:p>
        </p:txBody>
      </p:sp>
      <p:sp>
        <p:nvSpPr>
          <p:cNvPr id="13317" name="Rectangle 5"/>
          <p:cNvSpPr>
            <a:spLocks noGrp="1" noChangeArrowheads="1"/>
          </p:cNvSpPr>
          <p:nvPr>
            <p:ph type="sldNum" sz="quarter" idx="3"/>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lgn="r">
              <a:defRPr sz="1200"/>
            </a:lvl1pPr>
          </a:lstStyle>
          <a:p>
            <a:fld id="{C9A018B9-6227-4580-82A8-6D9212CC112A}" type="slidenum">
              <a:rPr lang="en-US" altLang="en-US"/>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200">
                <a:latin typeface="Arial" pitchFamily="34" charset="0"/>
                <a:ea typeface="ＭＳ Ｐゴシック" pitchFamily="34" charset="-128"/>
              </a:defRPr>
            </a:lvl1pPr>
          </a:lstStyle>
          <a:p>
            <a:pPr>
              <a:defRPr/>
            </a:pPr>
            <a:endParaRPr lang="en-US"/>
          </a:p>
        </p:txBody>
      </p:sp>
      <p:sp>
        <p:nvSpPr>
          <p:cNvPr id="10243" name="Rectangle 3"/>
          <p:cNvSpPr>
            <a:spLocks noGrp="1" noChangeArrowheads="1"/>
          </p:cNvSpPr>
          <p:nvPr>
            <p:ph type="dt" idx="1"/>
          </p:nvPr>
        </p:nvSpPr>
        <p:spPr bwMode="auto">
          <a:xfrm>
            <a:off x="3886200" y="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sz="1200">
                <a:latin typeface="Arial" pitchFamily="34" charset="0"/>
                <a:ea typeface="ＭＳ Ｐゴシック" pitchFamily="34" charset="-128"/>
              </a:defRPr>
            </a:lvl1pPr>
          </a:lstStyle>
          <a:p>
            <a:pPr>
              <a:defRPr/>
            </a:pPr>
            <a:endParaRPr lang="en-US"/>
          </a:p>
        </p:txBody>
      </p:sp>
      <p:sp>
        <p:nvSpPr>
          <p:cNvPr id="60420" name="Rectangle 4"/>
          <p:cNvSpPr>
            <a:spLocks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245" name="Rectangle 5"/>
          <p:cNvSpPr>
            <a:spLocks noGrp="1" noChangeArrowheads="1"/>
          </p:cNvSpPr>
          <p:nvPr>
            <p:ph type="body" sz="quarter" idx="3"/>
          </p:nvPr>
        </p:nvSpPr>
        <p:spPr bwMode="auto">
          <a:xfrm>
            <a:off x="914400" y="4343400"/>
            <a:ext cx="50292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0246" name="Rectangle 6"/>
          <p:cNvSpPr>
            <a:spLocks noGrp="1" noChangeArrowheads="1"/>
          </p:cNvSpPr>
          <p:nvPr>
            <p:ph type="ftr" sz="quarter" idx="4"/>
          </p:nvPr>
        </p:nvSpPr>
        <p:spPr bwMode="auto">
          <a:xfrm>
            <a:off x="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defRPr sz="1200">
                <a:latin typeface="Arial" pitchFamily="34" charset="0"/>
                <a:ea typeface="ＭＳ Ｐゴシック" pitchFamily="34" charset="-128"/>
              </a:defRPr>
            </a:lvl1pPr>
          </a:lstStyle>
          <a:p>
            <a:pPr>
              <a:defRPr/>
            </a:pPr>
            <a:endParaRPr lang="en-US"/>
          </a:p>
        </p:txBody>
      </p:sp>
      <p:sp>
        <p:nvSpPr>
          <p:cNvPr id="10247" name="Rectangle 7"/>
          <p:cNvSpPr>
            <a:spLocks noGrp="1" noChangeArrowheads="1"/>
          </p:cNvSpPr>
          <p:nvPr>
            <p:ph type="sldNum" sz="quarter" idx="5"/>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lgn="r">
              <a:defRPr sz="1200"/>
            </a:lvl1pPr>
          </a:lstStyle>
          <a:p>
            <a:fld id="{85030E4D-C455-45DE-AA8B-1B74B5B89EEB}"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ＭＳ Ｐゴシック" panose="020B0600070205080204" pitchFamily="34" charset="-128"/>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ＭＳ Ｐゴシック" panose="020B0600070205080204" pitchFamily="34" charset="-128"/>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ＭＳ Ｐゴシック" panose="020B0600070205080204" pitchFamily="34" charset="-128"/>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ＭＳ Ｐゴシック" panose="020B0600070205080204" pitchFamily="34" charset="-128"/>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ＭＳ Ｐゴシック" panose="020B0600070205080204"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F14B68B2-5D8E-4028-A5F4-893E2D1D044B}" type="slidenum">
              <a:rPr lang="en-US" altLang="en-US" sz="1200"/>
              <a:pPr/>
              <a:t>1</a:t>
            </a:fld>
            <a:endParaRPr lang="en-US" altLang="en-US" sz="1200"/>
          </a:p>
        </p:txBody>
      </p:sp>
      <p:sp>
        <p:nvSpPr>
          <p:cNvPr id="61443" name="Rectangle 2"/>
          <p:cNvSpPr>
            <a:spLocks noChangeArrowheads="1" noTextEdit="1"/>
          </p:cNvSpPr>
          <p:nvPr>
            <p:ph type="sldImg"/>
          </p:nvPr>
        </p:nvSpPr>
        <p:spPr>
          <a:ln/>
        </p:spPr>
      </p:sp>
      <p:sp>
        <p:nvSpPr>
          <p:cNvPr id="61444"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p:spPr>
        <p:txBody>
          <a:bodyPr/>
          <a:lstStyle/>
          <a:p>
            <a:r>
              <a:rPr lang="en-US" altLang="en-US" smtClean="0"/>
              <a:t>If this graphic represented a 15 hour cycle, the progression of processes required to analyze DNA thoroughly would be reflected as seen here. Note: Batch processing is considered here. </a:t>
            </a:r>
          </a:p>
          <a:p>
            <a:r>
              <a:rPr lang="en-US" altLang="en-US" smtClean="0"/>
              <a:t>Process: Serology/Screening - varies, Extraction 5min-2hours, Cleaning up  and Quantifying up to 3 hours, Amplifying and Detection up 6 hours, Analyze, Interpret &amp; Report up 4 hours</a:t>
            </a:r>
          </a:p>
        </p:txBody>
      </p:sp>
      <p:sp>
        <p:nvSpPr>
          <p:cNvPr id="70660" name="Slide Number Placeholder 3"/>
          <p:cNvSpPr>
            <a:spLocks noGrp="1"/>
          </p:cNvSpPr>
          <p:nvPr>
            <p:ph type="sldNum" sz="quarter" idx="5"/>
          </p:nvPr>
        </p:nvSpPr>
        <p:spPr>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55D6F650-42EB-4DEB-9BE7-1EA80EC45B36}" type="slidenum">
              <a:rPr lang="en-US" altLang="en-US" sz="1200"/>
              <a:pPr/>
              <a:t>13</a:t>
            </a:fld>
            <a:endParaRPr lang="en-US" altLang="en-US"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FD84C0C2-C49C-404B-997B-635EEEFA48D2}" type="slidenum">
              <a:rPr lang="en-US" altLang="en-US" sz="1200">
                <a:solidFill>
                  <a:srgbClr val="000000"/>
                </a:solidFill>
              </a:rPr>
              <a:pPr/>
              <a:t>14</a:t>
            </a:fld>
            <a:endParaRPr lang="en-US" altLang="en-US" sz="1200">
              <a:solidFill>
                <a:srgbClr val="000000"/>
              </a:solidFill>
            </a:endParaRPr>
          </a:p>
        </p:txBody>
      </p:sp>
      <p:sp>
        <p:nvSpPr>
          <p:cNvPr id="71683" name="Rectangle 2"/>
          <p:cNvSpPr>
            <a:spLocks noRot="1" noChangeArrowheads="1" noTextEdit="1"/>
          </p:cNvSpPr>
          <p:nvPr>
            <p:ph type="sldImg"/>
          </p:nvPr>
        </p:nvSpPr>
        <p:spPr>
          <a:ln/>
        </p:spPr>
      </p:sp>
      <p:sp>
        <p:nvSpPr>
          <p:cNvPr id="71684"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p:spPr>
        <p:txBody>
          <a:bodyPr/>
          <a:lstStyle/>
          <a:p>
            <a:endParaRPr lang="en-US" altLang="en-US" smtClean="0"/>
          </a:p>
        </p:txBody>
      </p:sp>
      <p:sp>
        <p:nvSpPr>
          <p:cNvPr id="72708" name="Slide Number Placeholder 3"/>
          <p:cNvSpPr>
            <a:spLocks noGrp="1"/>
          </p:cNvSpPr>
          <p:nvPr>
            <p:ph type="sldNum" sz="quarter" idx="5"/>
          </p:nvPr>
        </p:nvSpPr>
        <p:spPr>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AA60F5A0-A16F-47A0-9ED0-AFFC74AE2DAA}" type="slidenum">
              <a:rPr lang="en-US" altLang="en-US" sz="1200"/>
              <a:pPr/>
              <a:t>19</a:t>
            </a:fld>
            <a:endParaRPr lang="en-US" altLang="en-US" sz="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a:noFill/>
        </p:spPr>
        <p:txBody>
          <a:bodyPr/>
          <a:lstStyle/>
          <a:p>
            <a:endParaRPr lang="en-US" altLang="en-US" smtClean="0"/>
          </a:p>
        </p:txBody>
      </p:sp>
      <p:sp>
        <p:nvSpPr>
          <p:cNvPr id="73732" name="Slide Number Placeholder 3"/>
          <p:cNvSpPr>
            <a:spLocks noGrp="1"/>
          </p:cNvSpPr>
          <p:nvPr>
            <p:ph type="sldNum" sz="quarter" idx="5"/>
          </p:nvPr>
        </p:nvSpPr>
        <p:spPr>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121024B2-6C17-45C4-AC53-93053B223A81}" type="slidenum">
              <a:rPr lang="en-US" altLang="en-US" sz="1200"/>
              <a:pPr/>
              <a:t>20</a:t>
            </a:fld>
            <a:endParaRPr lang="en-US" altLang="en-US" sz="12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p:spPr>
      </p:sp>
      <p:sp>
        <p:nvSpPr>
          <p:cNvPr id="74755" name="Notes Placeholder 2"/>
          <p:cNvSpPr>
            <a:spLocks noGrp="1"/>
          </p:cNvSpPr>
          <p:nvPr>
            <p:ph type="body" idx="1"/>
          </p:nvPr>
        </p:nvSpPr>
        <p:spPr>
          <a:noFill/>
        </p:spPr>
        <p:txBody>
          <a:bodyPr/>
          <a:lstStyle/>
          <a:p>
            <a:r>
              <a:rPr lang="en-US" altLang="en-US" smtClean="0"/>
              <a:t>The Bio-Rad demo video is hyperlinked to the words “load your gel”. </a:t>
            </a:r>
          </a:p>
        </p:txBody>
      </p:sp>
      <p:sp>
        <p:nvSpPr>
          <p:cNvPr id="74756" name="Slide Number Placeholder 3"/>
          <p:cNvSpPr>
            <a:spLocks noGrp="1"/>
          </p:cNvSpPr>
          <p:nvPr>
            <p:ph type="sldNum" sz="quarter" idx="5"/>
          </p:nvPr>
        </p:nvSpPr>
        <p:spPr>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2B0FDD62-F91D-4F05-846C-52D8D058B4BF}" type="slidenum">
              <a:rPr lang="en-US" altLang="en-US" sz="1200"/>
              <a:pPr/>
              <a:t>21</a:t>
            </a:fld>
            <a:endParaRPr lang="en-US" altLang="en-US" sz="12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BE2094BF-60B1-439E-A24E-4F32D2A5604D}" type="slidenum">
              <a:rPr lang="en-US" altLang="en-US" sz="1200">
                <a:solidFill>
                  <a:srgbClr val="000000"/>
                </a:solidFill>
              </a:rPr>
              <a:pPr/>
              <a:t>23</a:t>
            </a:fld>
            <a:endParaRPr lang="en-US" altLang="en-US" sz="1200">
              <a:solidFill>
                <a:srgbClr val="000000"/>
              </a:solidFill>
            </a:endParaRPr>
          </a:p>
        </p:txBody>
      </p:sp>
      <p:sp>
        <p:nvSpPr>
          <p:cNvPr id="75779" name="Rectangle 2"/>
          <p:cNvSpPr>
            <a:spLocks noRot="1" noChangeArrowheads="1" noTextEdit="1"/>
          </p:cNvSpPr>
          <p:nvPr>
            <p:ph type="sldImg"/>
          </p:nvPr>
        </p:nvSpPr>
        <p:spPr>
          <a:ln/>
        </p:spPr>
      </p:sp>
      <p:sp>
        <p:nvSpPr>
          <p:cNvPr id="75780"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ln/>
        </p:spPr>
      </p:sp>
      <p:sp>
        <p:nvSpPr>
          <p:cNvPr id="76803" name="Notes Placeholder 2"/>
          <p:cNvSpPr>
            <a:spLocks noGrp="1"/>
          </p:cNvSpPr>
          <p:nvPr>
            <p:ph type="body" idx="1"/>
          </p:nvPr>
        </p:nvSpPr>
        <p:spPr>
          <a:noFill/>
        </p:spPr>
        <p:txBody>
          <a:bodyPr/>
          <a:lstStyle/>
          <a:p>
            <a:r>
              <a:rPr lang="en-US" altLang="en-US" smtClean="0"/>
              <a:t>Claim Evidence Reason Worksheet would be great when examining misconceptions and using the lab to correct these</a:t>
            </a:r>
          </a:p>
        </p:txBody>
      </p:sp>
      <p:sp>
        <p:nvSpPr>
          <p:cNvPr id="76804" name="Slide Number Placeholder 3"/>
          <p:cNvSpPr>
            <a:spLocks noGrp="1"/>
          </p:cNvSpPr>
          <p:nvPr>
            <p:ph type="sldNum" sz="quarter" idx="5"/>
          </p:nvPr>
        </p:nvSpPr>
        <p:spPr>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34C6A1E3-77BF-4884-ADB4-295A9D55EE1C}" type="slidenum">
              <a:rPr lang="en-US" altLang="en-US" sz="1200"/>
              <a:pPr/>
              <a:t>24</a:t>
            </a:fld>
            <a:endParaRPr lang="en-US" altLang="en-US" sz="120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982AB630-C66A-45D9-B2FF-5C8EFB8BA3B5}" type="slidenum">
              <a:rPr lang="en-US" altLang="en-US" sz="1200">
                <a:solidFill>
                  <a:srgbClr val="000000"/>
                </a:solidFill>
              </a:rPr>
              <a:pPr/>
              <a:t>25</a:t>
            </a:fld>
            <a:endParaRPr lang="en-US" altLang="en-US" sz="1200">
              <a:solidFill>
                <a:srgbClr val="000000"/>
              </a:solidFill>
            </a:endParaRPr>
          </a:p>
        </p:txBody>
      </p:sp>
      <p:sp>
        <p:nvSpPr>
          <p:cNvPr id="77827" name="Rectangle 2"/>
          <p:cNvSpPr>
            <a:spLocks noRot="1" noChangeArrowheads="1" noTextEdit="1"/>
          </p:cNvSpPr>
          <p:nvPr>
            <p:ph type="sldImg"/>
          </p:nvPr>
        </p:nvSpPr>
        <p:spPr>
          <a:ln/>
        </p:spPr>
      </p:sp>
      <p:sp>
        <p:nvSpPr>
          <p:cNvPr id="77828"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FE3F3871-43A5-4979-87F4-885B3D60D66E}" type="slidenum">
              <a:rPr lang="en-US" altLang="en-US" sz="1200">
                <a:solidFill>
                  <a:srgbClr val="000000"/>
                </a:solidFill>
              </a:rPr>
              <a:pPr/>
              <a:t>26</a:t>
            </a:fld>
            <a:endParaRPr lang="en-US" altLang="en-US" sz="1200">
              <a:solidFill>
                <a:srgbClr val="000000"/>
              </a:solidFill>
            </a:endParaRPr>
          </a:p>
        </p:txBody>
      </p:sp>
      <p:sp>
        <p:nvSpPr>
          <p:cNvPr id="78851" name="Rectangle 2"/>
          <p:cNvSpPr>
            <a:spLocks noRot="1" noChangeArrowheads="1" noTextEdit="1"/>
          </p:cNvSpPr>
          <p:nvPr>
            <p:ph type="sldImg"/>
          </p:nvPr>
        </p:nvSpPr>
        <p:spPr>
          <a:ln/>
        </p:spPr>
      </p:sp>
      <p:sp>
        <p:nvSpPr>
          <p:cNvPr id="78852"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6CFAF270-8B6B-4836-B775-434C54343F6A}" type="slidenum">
              <a:rPr lang="en-US" altLang="en-US" sz="1200"/>
              <a:pPr/>
              <a:t>33</a:t>
            </a:fld>
            <a:endParaRPr lang="en-US" altLang="en-US" sz="1200"/>
          </a:p>
        </p:txBody>
      </p:sp>
      <p:sp>
        <p:nvSpPr>
          <p:cNvPr id="79875" name="Rectangle 2"/>
          <p:cNvSpPr>
            <a:spLocks noRot="1" noChangeArrowheads="1" noTextEdit="1"/>
          </p:cNvSpPr>
          <p:nvPr>
            <p:ph type="sldImg"/>
          </p:nvPr>
        </p:nvSpPr>
        <p:spPr>
          <a:ln/>
        </p:spPr>
      </p:sp>
      <p:sp>
        <p:nvSpPr>
          <p:cNvPr id="79876"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p:spPr>
        <p:txBody>
          <a:bodyPr/>
          <a:lstStyle/>
          <a:p>
            <a:endParaRPr lang="en-US" altLang="en-US" smtClean="0"/>
          </a:p>
        </p:txBody>
      </p:sp>
      <p:sp>
        <p:nvSpPr>
          <p:cNvPr id="62468" name="Slide Number Placeholder 3"/>
          <p:cNvSpPr>
            <a:spLocks noGrp="1"/>
          </p:cNvSpPr>
          <p:nvPr>
            <p:ph type="sldNum" sz="quarter" idx="5"/>
          </p:nvPr>
        </p:nvSpPr>
        <p:spPr>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500DA355-BDEC-4C5D-A772-33CDB91529E8}" type="slidenum">
              <a:rPr lang="en-US" altLang="en-US" sz="1200"/>
              <a:pPr/>
              <a:t>2</a:t>
            </a:fld>
            <a:endParaRPr lang="en-US" altLang="en-US" sz="120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DF3018A2-6EE8-499D-93C2-86CC0B98CDF6}" type="slidenum">
              <a:rPr lang="en-US" altLang="en-US" sz="1200"/>
              <a:pPr/>
              <a:t>34</a:t>
            </a:fld>
            <a:endParaRPr lang="en-US" altLang="en-US" sz="1200"/>
          </a:p>
        </p:txBody>
      </p:sp>
      <p:sp>
        <p:nvSpPr>
          <p:cNvPr id="80899" name="Rectangle 2"/>
          <p:cNvSpPr>
            <a:spLocks noRot="1" noChangeArrowheads="1" noTextEdit="1"/>
          </p:cNvSpPr>
          <p:nvPr>
            <p:ph type="sldImg"/>
          </p:nvPr>
        </p:nvSpPr>
        <p:spPr>
          <a:ln/>
        </p:spPr>
      </p:sp>
      <p:sp>
        <p:nvSpPr>
          <p:cNvPr id="80900"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4EC99D7F-FF86-4BC7-81BA-1A950827F49E}" type="slidenum">
              <a:rPr lang="en-US" altLang="en-US" sz="1200"/>
              <a:pPr/>
              <a:t>35</a:t>
            </a:fld>
            <a:endParaRPr lang="en-US" altLang="en-US" sz="1200"/>
          </a:p>
        </p:txBody>
      </p:sp>
      <p:sp>
        <p:nvSpPr>
          <p:cNvPr id="81923" name="Rectangle 2"/>
          <p:cNvSpPr>
            <a:spLocks noRot="1" noChangeArrowheads="1" noTextEdit="1"/>
          </p:cNvSpPr>
          <p:nvPr>
            <p:ph type="sldImg"/>
          </p:nvPr>
        </p:nvSpPr>
        <p:spPr>
          <a:ln/>
        </p:spPr>
      </p:sp>
      <p:sp>
        <p:nvSpPr>
          <p:cNvPr id="81924"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1C36197C-343F-4B8E-B1F6-4C7137727977}" type="slidenum">
              <a:rPr lang="en-US" altLang="en-US" sz="1200"/>
              <a:pPr/>
              <a:t>36</a:t>
            </a:fld>
            <a:endParaRPr lang="en-US" altLang="en-US" sz="1200"/>
          </a:p>
        </p:txBody>
      </p:sp>
      <p:sp>
        <p:nvSpPr>
          <p:cNvPr id="82947" name="Rectangle 2"/>
          <p:cNvSpPr>
            <a:spLocks noRot="1" noChangeArrowheads="1" noTextEdit="1"/>
          </p:cNvSpPr>
          <p:nvPr>
            <p:ph type="sldImg"/>
          </p:nvPr>
        </p:nvSpPr>
        <p:spPr>
          <a:ln/>
        </p:spPr>
      </p:sp>
      <p:sp>
        <p:nvSpPr>
          <p:cNvPr id="82948"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97856CCF-FA36-450C-836A-B54D3E038ABC}" type="slidenum">
              <a:rPr lang="en-US" altLang="en-US" sz="1200"/>
              <a:pPr/>
              <a:t>37</a:t>
            </a:fld>
            <a:endParaRPr lang="en-US" altLang="en-US" sz="1200"/>
          </a:p>
        </p:txBody>
      </p:sp>
      <p:sp>
        <p:nvSpPr>
          <p:cNvPr id="83971" name="Rectangle 2"/>
          <p:cNvSpPr>
            <a:spLocks noRot="1" noChangeArrowheads="1" noTextEdit="1"/>
          </p:cNvSpPr>
          <p:nvPr>
            <p:ph type="sldImg"/>
          </p:nvPr>
        </p:nvSpPr>
        <p:spPr>
          <a:ln/>
        </p:spPr>
      </p:sp>
      <p:sp>
        <p:nvSpPr>
          <p:cNvPr id="83972"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99668941-FE96-43C6-9CD2-032B78E94D87}" type="slidenum">
              <a:rPr lang="en-US" altLang="en-US" sz="1200"/>
              <a:pPr/>
              <a:t>38</a:t>
            </a:fld>
            <a:endParaRPr lang="en-US" altLang="en-US" sz="1200"/>
          </a:p>
        </p:txBody>
      </p:sp>
      <p:sp>
        <p:nvSpPr>
          <p:cNvPr id="84995" name="Rectangle 2"/>
          <p:cNvSpPr>
            <a:spLocks noRot="1" noChangeArrowheads="1" noTextEdit="1"/>
          </p:cNvSpPr>
          <p:nvPr>
            <p:ph type="sldImg"/>
          </p:nvPr>
        </p:nvSpPr>
        <p:spPr>
          <a:ln/>
        </p:spPr>
      </p:sp>
      <p:sp>
        <p:nvSpPr>
          <p:cNvPr id="84996"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0B3B0871-0623-4890-826A-423B70EA857B}" type="slidenum">
              <a:rPr lang="en-US" altLang="en-US" sz="1200"/>
              <a:pPr/>
              <a:t>39</a:t>
            </a:fld>
            <a:endParaRPr lang="en-US" altLang="en-US" sz="1200"/>
          </a:p>
        </p:txBody>
      </p:sp>
      <p:sp>
        <p:nvSpPr>
          <p:cNvPr id="86019" name="Rectangle 2"/>
          <p:cNvSpPr>
            <a:spLocks noRot="1" noChangeArrowheads="1" noTextEdit="1"/>
          </p:cNvSpPr>
          <p:nvPr>
            <p:ph type="sldImg"/>
          </p:nvPr>
        </p:nvSpPr>
        <p:spPr>
          <a:ln/>
        </p:spPr>
      </p:sp>
      <p:sp>
        <p:nvSpPr>
          <p:cNvPr id="86020"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FF9C0518-407E-4D38-B67A-40D8BEF90B88}" type="slidenum">
              <a:rPr lang="en-US" altLang="en-US" sz="1200"/>
              <a:pPr/>
              <a:t>40</a:t>
            </a:fld>
            <a:endParaRPr lang="en-US" altLang="en-US" sz="1200"/>
          </a:p>
        </p:txBody>
      </p:sp>
      <p:sp>
        <p:nvSpPr>
          <p:cNvPr id="87043" name="Rectangle 2"/>
          <p:cNvSpPr>
            <a:spLocks noRot="1" noChangeArrowheads="1" noTextEdit="1"/>
          </p:cNvSpPr>
          <p:nvPr>
            <p:ph type="sldImg"/>
          </p:nvPr>
        </p:nvSpPr>
        <p:spPr>
          <a:ln/>
        </p:spPr>
      </p:sp>
      <p:sp>
        <p:nvSpPr>
          <p:cNvPr id="87044"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54E0A6AA-6FDF-47F5-B4A8-9BF8BD133D85}" type="slidenum">
              <a:rPr lang="en-US" altLang="en-US" sz="1200">
                <a:solidFill>
                  <a:srgbClr val="000000"/>
                </a:solidFill>
              </a:rPr>
              <a:pPr/>
              <a:t>44</a:t>
            </a:fld>
            <a:endParaRPr lang="en-US" altLang="en-US" sz="1200">
              <a:solidFill>
                <a:srgbClr val="000000"/>
              </a:solidFill>
            </a:endParaRPr>
          </a:p>
        </p:txBody>
      </p:sp>
      <p:sp>
        <p:nvSpPr>
          <p:cNvPr id="88067" name="Rectangle 2"/>
          <p:cNvSpPr>
            <a:spLocks noRot="1" noChangeArrowheads="1" noTextEdit="1"/>
          </p:cNvSpPr>
          <p:nvPr>
            <p:ph type="sldImg"/>
          </p:nvPr>
        </p:nvSpPr>
        <p:spPr>
          <a:ln/>
        </p:spPr>
      </p:sp>
      <p:sp>
        <p:nvSpPr>
          <p:cNvPr id="88068"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90E9F174-DAB2-46EB-86EC-E71AD5FDE7AD}" type="slidenum">
              <a:rPr lang="en-US" altLang="en-US" sz="1200"/>
              <a:pPr/>
              <a:t>45</a:t>
            </a:fld>
            <a:endParaRPr lang="en-US" altLang="en-US" sz="1200"/>
          </a:p>
        </p:txBody>
      </p:sp>
      <p:sp>
        <p:nvSpPr>
          <p:cNvPr id="89091" name="Rectangle 2"/>
          <p:cNvSpPr>
            <a:spLocks noRot="1" noChangeArrowheads="1" noTextEdit="1"/>
          </p:cNvSpPr>
          <p:nvPr>
            <p:ph type="sldImg"/>
          </p:nvPr>
        </p:nvSpPr>
        <p:spPr>
          <a:ln/>
        </p:spPr>
      </p:sp>
      <p:sp>
        <p:nvSpPr>
          <p:cNvPr id="89092"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0507AE9C-E7E7-4D7A-9416-FC0CC7C789F0}" type="slidenum">
              <a:rPr lang="en-US" altLang="en-US" sz="1200"/>
              <a:pPr/>
              <a:t>46</a:t>
            </a:fld>
            <a:endParaRPr lang="en-US" altLang="en-US" sz="1200"/>
          </a:p>
        </p:txBody>
      </p:sp>
      <p:sp>
        <p:nvSpPr>
          <p:cNvPr id="90115" name="Rectangle 2"/>
          <p:cNvSpPr>
            <a:spLocks noRot="1" noChangeArrowheads="1" noTextEdit="1"/>
          </p:cNvSpPr>
          <p:nvPr>
            <p:ph type="sldImg"/>
          </p:nvPr>
        </p:nvSpPr>
        <p:spPr>
          <a:ln/>
        </p:spPr>
      </p:sp>
      <p:sp>
        <p:nvSpPr>
          <p:cNvPr id="90116"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p:spPr>
        <p:txBody>
          <a:bodyPr/>
          <a:lstStyle/>
          <a:p>
            <a:endParaRPr lang="en-US" altLang="en-US" smtClean="0"/>
          </a:p>
        </p:txBody>
      </p:sp>
      <p:sp>
        <p:nvSpPr>
          <p:cNvPr id="63492" name="Slide Number Placeholder 3"/>
          <p:cNvSpPr>
            <a:spLocks noGrp="1"/>
          </p:cNvSpPr>
          <p:nvPr>
            <p:ph type="sldNum" sz="quarter" idx="5"/>
          </p:nvPr>
        </p:nvSpPr>
        <p:spPr>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C6C61686-46EC-429F-9F5A-8D8917D30B33}" type="slidenum">
              <a:rPr lang="en-US" altLang="en-US" sz="1200"/>
              <a:pPr/>
              <a:t>4</a:t>
            </a:fld>
            <a:endParaRPr lang="en-US" altLang="en-US" sz="120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A87D5E60-5A94-41FC-AA8C-DFB93DA0BD51}" type="slidenum">
              <a:rPr lang="en-US" altLang="en-US" sz="1200"/>
              <a:pPr/>
              <a:t>47</a:t>
            </a:fld>
            <a:endParaRPr lang="en-US" altLang="en-US" sz="1200"/>
          </a:p>
        </p:txBody>
      </p:sp>
      <p:sp>
        <p:nvSpPr>
          <p:cNvPr id="91139" name="Rectangle 2"/>
          <p:cNvSpPr>
            <a:spLocks noRot="1" noChangeArrowheads="1" noTextEdit="1"/>
          </p:cNvSpPr>
          <p:nvPr>
            <p:ph type="sldImg"/>
          </p:nvPr>
        </p:nvSpPr>
        <p:spPr>
          <a:ln/>
        </p:spPr>
      </p:sp>
      <p:sp>
        <p:nvSpPr>
          <p:cNvPr id="91140"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EA1F8414-5002-441B-8FFE-ACB777BDD610}" type="slidenum">
              <a:rPr lang="en-US" altLang="en-US" sz="1200"/>
              <a:pPr/>
              <a:t>48</a:t>
            </a:fld>
            <a:endParaRPr lang="en-US" altLang="en-US" sz="1200"/>
          </a:p>
        </p:txBody>
      </p:sp>
      <p:sp>
        <p:nvSpPr>
          <p:cNvPr id="92163" name="Rectangle 2"/>
          <p:cNvSpPr>
            <a:spLocks noRot="1" noChangeArrowheads="1" noTextEdit="1"/>
          </p:cNvSpPr>
          <p:nvPr>
            <p:ph type="sldImg"/>
          </p:nvPr>
        </p:nvSpPr>
        <p:spPr>
          <a:ln/>
        </p:spPr>
      </p:sp>
      <p:sp>
        <p:nvSpPr>
          <p:cNvPr id="92164"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46CC835D-C625-4A3E-A06C-8A03DA04E2F2}" type="slidenum">
              <a:rPr lang="en-US" altLang="en-US" sz="1200"/>
              <a:pPr/>
              <a:t>49</a:t>
            </a:fld>
            <a:endParaRPr lang="en-US" altLang="en-US" sz="1200"/>
          </a:p>
        </p:txBody>
      </p:sp>
      <p:sp>
        <p:nvSpPr>
          <p:cNvPr id="93187" name="Rectangle 2"/>
          <p:cNvSpPr>
            <a:spLocks noRot="1" noChangeArrowheads="1" noTextEdit="1"/>
          </p:cNvSpPr>
          <p:nvPr>
            <p:ph type="sldImg"/>
          </p:nvPr>
        </p:nvSpPr>
        <p:spPr>
          <a:ln/>
        </p:spPr>
      </p:sp>
      <p:sp>
        <p:nvSpPr>
          <p:cNvPr id="93188"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2B04C337-85ED-4CE9-B732-6518C1FCC543}" type="slidenum">
              <a:rPr lang="en-US" altLang="en-US" sz="1200"/>
              <a:pPr/>
              <a:t>50</a:t>
            </a:fld>
            <a:endParaRPr lang="en-US" altLang="en-US" sz="1200"/>
          </a:p>
        </p:txBody>
      </p:sp>
      <p:sp>
        <p:nvSpPr>
          <p:cNvPr id="94211" name="Rectangle 2"/>
          <p:cNvSpPr>
            <a:spLocks noRot="1" noChangeArrowheads="1" noTextEdit="1"/>
          </p:cNvSpPr>
          <p:nvPr>
            <p:ph type="sldImg"/>
          </p:nvPr>
        </p:nvSpPr>
        <p:spPr>
          <a:ln/>
        </p:spPr>
      </p:sp>
      <p:sp>
        <p:nvSpPr>
          <p:cNvPr id="94212"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a:ln/>
        </p:spPr>
      </p:sp>
      <p:sp>
        <p:nvSpPr>
          <p:cNvPr id="95235" name="Notes Placeholder 2"/>
          <p:cNvSpPr>
            <a:spLocks noGrp="1"/>
          </p:cNvSpPr>
          <p:nvPr>
            <p:ph type="body" idx="1"/>
          </p:nvPr>
        </p:nvSpPr>
        <p:spPr>
          <a:noFill/>
        </p:spPr>
        <p:txBody>
          <a:bodyPr/>
          <a:lstStyle/>
          <a:p>
            <a:endParaRPr lang="en-US" altLang="en-US" smtClean="0"/>
          </a:p>
        </p:txBody>
      </p:sp>
      <p:sp>
        <p:nvSpPr>
          <p:cNvPr id="95236" name="Slide Number Placeholder 3"/>
          <p:cNvSpPr>
            <a:spLocks noGrp="1"/>
          </p:cNvSpPr>
          <p:nvPr>
            <p:ph type="sldNum" sz="quarter" idx="5"/>
          </p:nvPr>
        </p:nvSpPr>
        <p:spPr>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9015D903-7145-4041-BA40-8F2DE2137823}" type="slidenum">
              <a:rPr lang="en-US" altLang="en-US" sz="1200">
                <a:solidFill>
                  <a:srgbClr val="000000"/>
                </a:solidFill>
              </a:rPr>
              <a:pPr/>
              <a:t>52</a:t>
            </a:fld>
            <a:endParaRPr lang="en-US" altLang="en-US" sz="1200">
              <a:solidFill>
                <a:srgbClr val="000000"/>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p:spPr>
        <p:txBody>
          <a:bodyPr/>
          <a:lstStyle/>
          <a:p>
            <a:r>
              <a:rPr lang="en-US" altLang="en-US" smtClean="0"/>
              <a:t>http://www.sciencedaily.com/releases/2008/03/080312172614.htm</a:t>
            </a:r>
          </a:p>
        </p:txBody>
      </p:sp>
      <p:sp>
        <p:nvSpPr>
          <p:cNvPr id="64516" name="Slide Number Placeholder 3"/>
          <p:cNvSpPr>
            <a:spLocks noGrp="1"/>
          </p:cNvSpPr>
          <p:nvPr>
            <p:ph type="sldNum" sz="quarter" idx="5"/>
          </p:nvPr>
        </p:nvSpPr>
        <p:spPr>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9D523F6F-E016-40C0-B393-96F2F18CC136}" type="slidenum">
              <a:rPr lang="en-US" altLang="en-US" sz="1200"/>
              <a:pPr/>
              <a:t>5</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p:spPr>
        <p:txBody>
          <a:bodyPr/>
          <a:lstStyle/>
          <a:p>
            <a:r>
              <a:rPr lang="en-US" altLang="en-US" smtClean="0"/>
              <a:t>First thing that comes to mind: DNA. It is revered and is iconic in today’s culture. Is it all about crime? Paternity? Can we use this credible process to derail some current misconceptions that students may have and develop student creativity in the process?</a:t>
            </a:r>
          </a:p>
        </p:txBody>
      </p:sp>
      <p:sp>
        <p:nvSpPr>
          <p:cNvPr id="65540" name="Slide Number Placeholder 3"/>
          <p:cNvSpPr>
            <a:spLocks noGrp="1"/>
          </p:cNvSpPr>
          <p:nvPr>
            <p:ph type="sldNum" sz="quarter" idx="5"/>
          </p:nvPr>
        </p:nvSpPr>
        <p:spPr>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8B88F9E4-642D-43C2-A040-9AADAACCA8CC}" type="slidenum">
              <a:rPr lang="en-US" altLang="en-US" sz="1200"/>
              <a:pPr/>
              <a:t>7</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p:spPr>
        <p:txBody>
          <a:bodyPr/>
          <a:lstStyle/>
          <a:p>
            <a:r>
              <a:rPr lang="en-US" altLang="en-US" smtClean="0"/>
              <a:t>So frequently used, often dilutes reality of its potency and/or capacity. To correct, we must first address/acknowledge! Ask</a:t>
            </a:r>
          </a:p>
        </p:txBody>
      </p:sp>
      <p:sp>
        <p:nvSpPr>
          <p:cNvPr id="66564" name="Slide Number Placeholder 3"/>
          <p:cNvSpPr>
            <a:spLocks noGrp="1"/>
          </p:cNvSpPr>
          <p:nvPr>
            <p:ph type="sldNum" sz="quarter" idx="5"/>
          </p:nvPr>
        </p:nvSpPr>
        <p:spPr>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E59D29FD-D91A-4541-A0AB-66C7F11CDA03}" type="slidenum">
              <a:rPr lang="en-US" altLang="en-US" sz="1200"/>
              <a:pPr/>
              <a:t>8</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p:spPr>
        <p:txBody>
          <a:bodyPr/>
          <a:lstStyle/>
          <a:p>
            <a:r>
              <a:rPr lang="en-US" altLang="en-US" smtClean="0"/>
              <a:t>To create a shift, you must meet students where they are. Capitalize on the power of pop culture and student interests to focus their attention on content, to grow their knowledge bases and encourage collaborative efforts. </a:t>
            </a:r>
          </a:p>
        </p:txBody>
      </p:sp>
      <p:sp>
        <p:nvSpPr>
          <p:cNvPr id="67588" name="Slide Number Placeholder 3"/>
          <p:cNvSpPr>
            <a:spLocks noGrp="1"/>
          </p:cNvSpPr>
          <p:nvPr>
            <p:ph type="sldNum" sz="quarter" idx="5"/>
          </p:nvPr>
        </p:nvSpPr>
        <p:spPr>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1B47A4D6-9CD8-4020-B47C-490024E02939}" type="slidenum">
              <a:rPr lang="en-US" altLang="en-US" sz="1200">
                <a:solidFill>
                  <a:srgbClr val="000000"/>
                </a:solidFill>
              </a:rPr>
              <a:pPr/>
              <a:t>9</a:t>
            </a:fld>
            <a:endParaRPr lang="en-US" altLang="en-US" sz="1200">
              <a:solidFill>
                <a:srgbClr val="000000"/>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B7BE2FC0-CB90-461A-9E2D-11DA763B80AD}" type="slidenum">
              <a:rPr lang="en-US" altLang="en-US" sz="1200"/>
              <a:pPr/>
              <a:t>11</a:t>
            </a:fld>
            <a:endParaRPr lang="en-US" altLang="en-US" sz="1200"/>
          </a:p>
        </p:txBody>
      </p:sp>
      <p:sp>
        <p:nvSpPr>
          <p:cNvPr id="68611" name="Rectangle 2"/>
          <p:cNvSpPr>
            <a:spLocks noRot="1" noChangeArrowheads="1" noTextEdit="1"/>
          </p:cNvSpPr>
          <p:nvPr>
            <p:ph type="sldImg"/>
          </p:nvPr>
        </p:nvSpPr>
        <p:spPr>
          <a:ln/>
        </p:spPr>
      </p:sp>
      <p:sp>
        <p:nvSpPr>
          <p:cNvPr id="68612" name="Rectangle 3"/>
          <p:cNvSpPr>
            <a:spLocks noGrp="1" noChangeArrowheads="1"/>
          </p:cNvSpPr>
          <p:nvPr>
            <p:ph type="body" idx="1"/>
          </p:nvPr>
        </p:nvSpPr>
        <p:spPr>
          <a:noFill/>
        </p:spPr>
        <p:txBody>
          <a:bodyPr/>
          <a:lstStyle/>
          <a:p>
            <a:pPr eaLnBrk="1" hangingPunct="1"/>
            <a:r>
              <a:rPr lang="en-US" altLang="en-US" smtClean="0"/>
              <a:t>DNA analysis transcends a multitude of topics. These variations help to build diverse contexts in the classroom, and can enhance student creative explorations.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p:spPr>
        <p:txBody>
          <a:bodyPr/>
          <a:lstStyle/>
          <a:p>
            <a:r>
              <a:rPr lang="en-US" altLang="en-US" smtClean="0"/>
              <a:t>DNA is universal to all life. Codes for protein-trait-phenotype and can be visualized/read using electrophoresis.</a:t>
            </a:r>
          </a:p>
        </p:txBody>
      </p:sp>
      <p:sp>
        <p:nvSpPr>
          <p:cNvPr id="69636" name="Slide Number Placeholder 3"/>
          <p:cNvSpPr>
            <a:spLocks noGrp="1"/>
          </p:cNvSpPr>
          <p:nvPr>
            <p:ph type="sldNum" sz="quarter" idx="5"/>
          </p:nvPr>
        </p:nvSpPr>
        <p:spPr>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F87385B2-144F-4CAB-9803-A06C2F9D46E7}" type="slidenum">
              <a:rPr lang="en-US" altLang="en-US" sz="1200">
                <a:solidFill>
                  <a:srgbClr val="000000"/>
                </a:solidFill>
              </a:rPr>
              <a:pPr/>
              <a:t>12</a:t>
            </a:fld>
            <a:endParaRPr lang="en-US" altLang="en-US" sz="1200">
              <a:solidFill>
                <a:srgbClr val="00000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1143000" y="1295400"/>
            <a:ext cx="7772400" cy="1143000"/>
          </a:xfrm>
        </p:spPr>
        <p:txBody>
          <a:bodyPr/>
          <a:lstStyle>
            <a:lvl1pPr algn="r">
              <a:defRPr sz="3600"/>
            </a:lvl1pPr>
          </a:lstStyle>
          <a:p>
            <a:pPr lvl="0"/>
            <a:r>
              <a:rPr lang="en-US" noProof="0" smtClean="0"/>
              <a:t>Click to edit Master title style</a:t>
            </a:r>
          </a:p>
        </p:txBody>
      </p:sp>
      <p:sp>
        <p:nvSpPr>
          <p:cNvPr id="4099" name="Rectangle 3"/>
          <p:cNvSpPr>
            <a:spLocks noGrp="1" noChangeArrowheads="1"/>
          </p:cNvSpPr>
          <p:nvPr>
            <p:ph type="subTitle" idx="1"/>
          </p:nvPr>
        </p:nvSpPr>
        <p:spPr>
          <a:xfrm>
            <a:off x="1143000" y="2133600"/>
            <a:ext cx="7772400" cy="457200"/>
          </a:xfrm>
        </p:spPr>
        <p:txBody>
          <a:bodyPr/>
          <a:lstStyle>
            <a:lvl1pPr marL="0" indent="0" algn="r">
              <a:buFont typeface="Wingdings" pitchFamily="2" charset="2"/>
              <a:buNone/>
              <a:defRPr sz="2000" b="1">
                <a:solidFill>
                  <a:srgbClr val="079500"/>
                </a:solidFill>
              </a:defRPr>
            </a:lvl1pPr>
          </a:lstStyle>
          <a:p>
            <a:pPr lvl="0"/>
            <a:r>
              <a:rPr lang="en-US" noProof="0" smtClean="0"/>
              <a:t>Click to edit Master subtitle style</a:t>
            </a:r>
          </a:p>
        </p:txBody>
      </p:sp>
    </p:spTree>
    <p:extLst>
      <p:ext uri="{BB962C8B-B14F-4D97-AF65-F5344CB8AC3E}">
        <p14:creationId xmlns:p14="http://schemas.microsoft.com/office/powerpoint/2010/main" val="26325613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074514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91300" y="304800"/>
            <a:ext cx="1943100" cy="5181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62000" y="304800"/>
            <a:ext cx="5676900" cy="5181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992666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762000" y="304800"/>
            <a:ext cx="6934200" cy="762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762000" y="1371600"/>
            <a:ext cx="7772400" cy="4114800"/>
          </a:xfrm>
        </p:spPr>
        <p:txBody>
          <a:bodyPr/>
          <a:lstStyle/>
          <a:p>
            <a:pPr lvl="0"/>
            <a:endParaRPr lang="en-US" noProof="0" smtClean="0"/>
          </a:p>
        </p:txBody>
      </p:sp>
    </p:spTree>
    <p:extLst>
      <p:ext uri="{BB962C8B-B14F-4D97-AF65-F5344CB8AC3E}">
        <p14:creationId xmlns:p14="http://schemas.microsoft.com/office/powerpoint/2010/main" val="9880402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970726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343596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13716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24400" y="13716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879647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706174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8731747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30630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6352995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8276835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62000" y="304800"/>
            <a:ext cx="6934200" cy="76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762000" y="1371600"/>
            <a:ext cx="77724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Text Box 8"/>
          <p:cNvSpPr txBox="1">
            <a:spLocks noChangeArrowheads="1"/>
          </p:cNvSpPr>
          <p:nvPr userDrawn="1"/>
        </p:nvSpPr>
        <p:spPr bwMode="auto">
          <a:xfrm>
            <a:off x="838200" y="6400800"/>
            <a:ext cx="4016375"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spcBef>
                <a:spcPct val="50000"/>
              </a:spcBef>
              <a:defRPr/>
            </a:pPr>
            <a:endParaRPr lang="en-US" smtClean="0"/>
          </a:p>
        </p:txBody>
      </p:sp>
      <p:sp>
        <p:nvSpPr>
          <p:cNvPr id="1029" name="Rectangle 9"/>
          <p:cNvSpPr>
            <a:spLocks noChangeArrowheads="1"/>
          </p:cNvSpPr>
          <p:nvPr userDrawn="1"/>
        </p:nvSpPr>
        <p:spPr bwMode="auto">
          <a:xfrm>
            <a:off x="762000" y="6400800"/>
            <a:ext cx="5486400" cy="2746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defRPr/>
            </a:pPr>
            <a:r>
              <a:rPr lang="en-US" altLang="en-US" sz="1200" smtClean="0">
                <a:solidFill>
                  <a:schemeClr val="bg2"/>
                </a:solidFill>
              </a:rPr>
              <a:t>Biotechnology Explorer</a:t>
            </a:r>
            <a:r>
              <a:rPr lang="en-US" altLang="en-US" sz="1200" smtClean="0">
                <a:solidFill>
                  <a:schemeClr val="bg2"/>
                </a:solidFill>
                <a:cs typeface="Arial" pitchFamily="34" charset="0"/>
              </a:rPr>
              <a:t>™</a:t>
            </a:r>
            <a:r>
              <a:rPr lang="en-US" altLang="en-US" sz="1200" smtClean="0">
                <a:solidFill>
                  <a:schemeClr val="bg2"/>
                </a:solidFill>
              </a:rPr>
              <a:t> |   explorer.bio-rad.com</a:t>
            </a:r>
          </a:p>
        </p:txBody>
      </p:sp>
      <p:sp>
        <p:nvSpPr>
          <p:cNvPr id="1030" name="Rectangle 10"/>
          <p:cNvSpPr>
            <a:spLocks noChangeArrowheads="1"/>
          </p:cNvSpPr>
          <p:nvPr userDrawn="1"/>
        </p:nvSpPr>
        <p:spPr bwMode="auto">
          <a:xfrm>
            <a:off x="8001000" y="457200"/>
            <a:ext cx="762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defRPr/>
            </a:pPr>
            <a:endParaRPr lang="en-US" altLang="en-US" smtClean="0"/>
          </a:p>
        </p:txBody>
      </p:sp>
      <p:sp>
        <p:nvSpPr>
          <p:cNvPr id="1031" name="Rectangle 11"/>
          <p:cNvSpPr>
            <a:spLocks noChangeArrowheads="1"/>
          </p:cNvSpPr>
          <p:nvPr userDrawn="1"/>
        </p:nvSpPr>
        <p:spPr bwMode="auto">
          <a:xfrm>
            <a:off x="8077200" y="533400"/>
            <a:ext cx="762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defRPr/>
            </a:pPr>
            <a:endParaRPr lang="en-US" altLang="en-US" smtClean="0"/>
          </a:p>
        </p:txBody>
      </p:sp>
      <p:sp>
        <p:nvSpPr>
          <p:cNvPr id="1032" name="Rectangle 14"/>
          <p:cNvSpPr>
            <a:spLocks noChangeArrowheads="1"/>
          </p:cNvSpPr>
          <p:nvPr userDrawn="1"/>
        </p:nvSpPr>
        <p:spPr bwMode="auto">
          <a:xfrm>
            <a:off x="228600" y="6407150"/>
            <a:ext cx="369888" cy="2746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B86D92FA-7BF8-41B4-9F07-113F346E3C39}" type="slidenum">
              <a:rPr lang="en-US" altLang="en-US" sz="1200">
                <a:solidFill>
                  <a:schemeClr val="bg2"/>
                </a:solidFill>
              </a:rPr>
              <a:pPr/>
              <a:t>‹#›</a:t>
            </a:fld>
            <a:endParaRPr lang="en-US" altLang="en-US" sz="1200"/>
          </a:p>
        </p:txBody>
      </p:sp>
    </p:spTree>
  </p:cSld>
  <p:clrMap bg1="lt1" tx1="dk1" bg2="lt2" tx2="dk2" accent1="accent1" accent2="accent2" accent3="accent3" accent4="accent4" accent5="accent5" accent6="accent6" hlink="hlink" folHlink="folHlink"/>
  <p:sldLayoutIdLst>
    <p:sldLayoutId id="2147483777"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 id="2147483776" r:id="rId12"/>
  </p:sldLayoutIdLst>
  <p:txStyles>
    <p:titleStyle>
      <a:lvl1pPr algn="l" rtl="0" eaLnBrk="0" fontAlgn="base" hangingPunct="0">
        <a:spcBef>
          <a:spcPct val="0"/>
        </a:spcBef>
        <a:spcAft>
          <a:spcPct val="0"/>
        </a:spcAft>
        <a:defRPr sz="2800">
          <a:solidFill>
            <a:schemeClr val="bg2"/>
          </a:solidFill>
          <a:latin typeface="+mj-lt"/>
          <a:ea typeface="ＭＳ Ｐゴシック" panose="020B0600070205080204" pitchFamily="34" charset="-128"/>
          <a:cs typeface="+mj-cs"/>
        </a:defRPr>
      </a:lvl1pPr>
      <a:lvl2pPr algn="l" rtl="0" eaLnBrk="0" fontAlgn="base" hangingPunct="0">
        <a:spcBef>
          <a:spcPct val="0"/>
        </a:spcBef>
        <a:spcAft>
          <a:spcPct val="0"/>
        </a:spcAft>
        <a:defRPr sz="2800">
          <a:solidFill>
            <a:schemeClr val="bg2"/>
          </a:solidFill>
          <a:latin typeface="Arial" pitchFamily="34" charset="0"/>
          <a:ea typeface="ＭＳ Ｐゴシック" panose="020B0600070205080204" pitchFamily="34" charset="-128"/>
        </a:defRPr>
      </a:lvl2pPr>
      <a:lvl3pPr algn="l" rtl="0" eaLnBrk="0" fontAlgn="base" hangingPunct="0">
        <a:spcBef>
          <a:spcPct val="0"/>
        </a:spcBef>
        <a:spcAft>
          <a:spcPct val="0"/>
        </a:spcAft>
        <a:defRPr sz="2800">
          <a:solidFill>
            <a:schemeClr val="bg2"/>
          </a:solidFill>
          <a:latin typeface="Arial" pitchFamily="34" charset="0"/>
          <a:ea typeface="ＭＳ Ｐゴシック" panose="020B0600070205080204" pitchFamily="34" charset="-128"/>
        </a:defRPr>
      </a:lvl3pPr>
      <a:lvl4pPr algn="l" rtl="0" eaLnBrk="0" fontAlgn="base" hangingPunct="0">
        <a:spcBef>
          <a:spcPct val="0"/>
        </a:spcBef>
        <a:spcAft>
          <a:spcPct val="0"/>
        </a:spcAft>
        <a:defRPr sz="2800">
          <a:solidFill>
            <a:schemeClr val="bg2"/>
          </a:solidFill>
          <a:latin typeface="Arial" pitchFamily="34" charset="0"/>
          <a:ea typeface="ＭＳ Ｐゴシック" panose="020B0600070205080204" pitchFamily="34" charset="-128"/>
        </a:defRPr>
      </a:lvl4pPr>
      <a:lvl5pPr algn="l" rtl="0" eaLnBrk="0" fontAlgn="base" hangingPunct="0">
        <a:spcBef>
          <a:spcPct val="0"/>
        </a:spcBef>
        <a:spcAft>
          <a:spcPct val="0"/>
        </a:spcAft>
        <a:defRPr sz="2800">
          <a:solidFill>
            <a:schemeClr val="bg2"/>
          </a:solidFill>
          <a:latin typeface="Arial" pitchFamily="34" charset="0"/>
          <a:ea typeface="ＭＳ Ｐゴシック" panose="020B0600070205080204" pitchFamily="34" charset="-128"/>
        </a:defRPr>
      </a:lvl5pPr>
      <a:lvl6pPr marL="457200" algn="l" rtl="0" fontAlgn="base">
        <a:spcBef>
          <a:spcPct val="0"/>
        </a:spcBef>
        <a:spcAft>
          <a:spcPct val="0"/>
        </a:spcAft>
        <a:defRPr sz="2800">
          <a:solidFill>
            <a:schemeClr val="bg2"/>
          </a:solidFill>
          <a:latin typeface="Arial" pitchFamily="34" charset="0"/>
          <a:ea typeface="ＭＳ Ｐゴシック" pitchFamily="34" charset="-128"/>
        </a:defRPr>
      </a:lvl6pPr>
      <a:lvl7pPr marL="914400" algn="l" rtl="0" fontAlgn="base">
        <a:spcBef>
          <a:spcPct val="0"/>
        </a:spcBef>
        <a:spcAft>
          <a:spcPct val="0"/>
        </a:spcAft>
        <a:defRPr sz="2800">
          <a:solidFill>
            <a:schemeClr val="bg2"/>
          </a:solidFill>
          <a:latin typeface="Arial" pitchFamily="34" charset="0"/>
          <a:ea typeface="ＭＳ Ｐゴシック" pitchFamily="34" charset="-128"/>
        </a:defRPr>
      </a:lvl7pPr>
      <a:lvl8pPr marL="1371600" algn="l" rtl="0" fontAlgn="base">
        <a:spcBef>
          <a:spcPct val="0"/>
        </a:spcBef>
        <a:spcAft>
          <a:spcPct val="0"/>
        </a:spcAft>
        <a:defRPr sz="2800">
          <a:solidFill>
            <a:schemeClr val="bg2"/>
          </a:solidFill>
          <a:latin typeface="Arial" pitchFamily="34" charset="0"/>
          <a:ea typeface="ＭＳ Ｐゴシック" pitchFamily="34" charset="-128"/>
        </a:defRPr>
      </a:lvl8pPr>
      <a:lvl9pPr marL="1828800" algn="l" rtl="0" fontAlgn="base">
        <a:spcBef>
          <a:spcPct val="0"/>
        </a:spcBef>
        <a:spcAft>
          <a:spcPct val="0"/>
        </a:spcAft>
        <a:defRPr sz="2800">
          <a:solidFill>
            <a:schemeClr val="bg2"/>
          </a:solidFill>
          <a:latin typeface="Arial" pitchFamily="34" charset="0"/>
          <a:ea typeface="ＭＳ Ｐゴシック" pitchFamily="34" charset="-128"/>
        </a:defRPr>
      </a:lvl9pPr>
    </p:titleStyle>
    <p:bodyStyle>
      <a:lvl1pPr marL="342900" indent="-342900" algn="l" rtl="0" eaLnBrk="0" fontAlgn="base" hangingPunct="0">
        <a:spcBef>
          <a:spcPct val="20000"/>
        </a:spcBef>
        <a:spcAft>
          <a:spcPct val="0"/>
        </a:spcAft>
        <a:buClr>
          <a:schemeClr val="accent1"/>
        </a:buClr>
        <a:buFont typeface="Wingdings" panose="05000000000000000000" pitchFamily="2" charset="2"/>
        <a:buChar char="§"/>
        <a:defRPr sz="2400">
          <a:solidFill>
            <a:schemeClr val="tx1"/>
          </a:solidFill>
          <a:latin typeface="+mn-lt"/>
          <a:ea typeface="ＭＳ Ｐゴシック" panose="020B0600070205080204" pitchFamily="34" charset="-128"/>
          <a:cs typeface="+mn-cs"/>
        </a:defRPr>
      </a:lvl1pPr>
      <a:lvl2pPr marL="742950" indent="-285750" algn="l" rtl="0" eaLnBrk="0" fontAlgn="base" hangingPunct="0">
        <a:spcBef>
          <a:spcPct val="20000"/>
        </a:spcBef>
        <a:spcAft>
          <a:spcPct val="0"/>
        </a:spcAft>
        <a:buChar char="–"/>
        <a:defRPr sz="2000">
          <a:solidFill>
            <a:srgbClr val="079500"/>
          </a:solidFill>
          <a:latin typeface="+mn-lt"/>
          <a:ea typeface="ＭＳ Ｐゴシック" panose="020B0600070205080204" pitchFamily="34" charset="-128"/>
        </a:defRPr>
      </a:lvl2pPr>
      <a:lvl3pPr marL="1143000" indent="-228600" algn="l" rtl="0" eaLnBrk="0" fontAlgn="base" hangingPunct="0">
        <a:spcBef>
          <a:spcPct val="20000"/>
        </a:spcBef>
        <a:spcAft>
          <a:spcPct val="0"/>
        </a:spcAft>
        <a:buChar char="•"/>
        <a:defRPr>
          <a:solidFill>
            <a:schemeClr val="tx1"/>
          </a:solidFill>
          <a:latin typeface="+mn-lt"/>
          <a:ea typeface="ＭＳ Ｐゴシック" panose="020B0600070205080204" pitchFamily="34" charset="-128"/>
        </a:defRPr>
      </a:lvl3pPr>
      <a:lvl4pPr marL="1600200" indent="-228600" algn="l" rtl="0" eaLnBrk="0" fontAlgn="base" hangingPunct="0">
        <a:spcBef>
          <a:spcPct val="20000"/>
        </a:spcBef>
        <a:spcAft>
          <a:spcPct val="0"/>
        </a:spcAft>
        <a:buChar char="–"/>
        <a:defRPr sz="1600">
          <a:solidFill>
            <a:schemeClr val="tx1"/>
          </a:solidFill>
          <a:latin typeface="+mn-lt"/>
          <a:ea typeface="ＭＳ Ｐゴシック" panose="020B0600070205080204" pitchFamily="34" charset="-128"/>
        </a:defRPr>
      </a:lvl4pPr>
      <a:lvl5pPr marL="2057400" indent="-228600" algn="l" rtl="0" eaLnBrk="0" fontAlgn="base" hangingPunct="0">
        <a:spcBef>
          <a:spcPct val="20000"/>
        </a:spcBef>
        <a:spcAft>
          <a:spcPct val="0"/>
        </a:spcAft>
        <a:buChar char="»"/>
        <a:defRPr sz="1400">
          <a:solidFill>
            <a:schemeClr val="tx1"/>
          </a:solidFill>
          <a:latin typeface="+mn-lt"/>
          <a:ea typeface="ＭＳ Ｐゴシック" panose="020B0600070205080204" pitchFamily="34" charset="-128"/>
        </a:defRPr>
      </a:lvl5pPr>
      <a:lvl6pPr marL="2514600" indent="-228600" algn="l" rtl="0" fontAlgn="base">
        <a:spcBef>
          <a:spcPct val="20000"/>
        </a:spcBef>
        <a:spcAft>
          <a:spcPct val="0"/>
        </a:spcAft>
        <a:buChar char="»"/>
        <a:defRPr sz="1400">
          <a:solidFill>
            <a:schemeClr val="tx1"/>
          </a:solidFill>
          <a:latin typeface="+mn-lt"/>
          <a:ea typeface="+mn-ea"/>
        </a:defRPr>
      </a:lvl6pPr>
      <a:lvl7pPr marL="2971800" indent="-228600" algn="l" rtl="0" fontAlgn="base">
        <a:spcBef>
          <a:spcPct val="20000"/>
        </a:spcBef>
        <a:spcAft>
          <a:spcPct val="0"/>
        </a:spcAft>
        <a:buChar char="»"/>
        <a:defRPr sz="1400">
          <a:solidFill>
            <a:schemeClr val="tx1"/>
          </a:solidFill>
          <a:latin typeface="+mn-lt"/>
          <a:ea typeface="+mn-ea"/>
        </a:defRPr>
      </a:lvl7pPr>
      <a:lvl8pPr marL="3429000" indent="-228600" algn="l" rtl="0" fontAlgn="base">
        <a:spcBef>
          <a:spcPct val="20000"/>
        </a:spcBef>
        <a:spcAft>
          <a:spcPct val="0"/>
        </a:spcAft>
        <a:buChar char="»"/>
        <a:defRPr sz="1400">
          <a:solidFill>
            <a:schemeClr val="tx1"/>
          </a:solidFill>
          <a:latin typeface="+mn-lt"/>
          <a:ea typeface="+mn-ea"/>
        </a:defRPr>
      </a:lvl8pPr>
      <a:lvl9pPr marL="3886200" indent="-228600" algn="l" rtl="0" fontAlgn="base">
        <a:spcBef>
          <a:spcPct val="20000"/>
        </a:spcBef>
        <a:spcAft>
          <a:spcPct val="0"/>
        </a:spcAft>
        <a:buChar char="»"/>
        <a:defRPr sz="14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31.jpeg"/><Relationship Id="rId4" Type="http://schemas.openxmlformats.org/officeDocument/2006/relationships/image" Target="../media/image30.jpeg"/></Relationships>
</file>

<file path=ppt/slides/_rels/slide15.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3.jpeg"/><Relationship Id="rId1" Type="http://schemas.openxmlformats.org/officeDocument/2006/relationships/slideLayout" Target="../slideLayouts/slideLayout7.xml"/><Relationship Id="rId4" Type="http://schemas.openxmlformats.org/officeDocument/2006/relationships/image" Target="../media/image34.jpeg"/></Relationships>
</file>

<file path=ppt/slides/_rels/slide18.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21.xml.rels><?xml version="1.0" encoding="UTF-8" standalone="yes"?>
<Relationships xmlns="http://schemas.openxmlformats.org/package/2006/relationships"><Relationship Id="rId3" Type="http://schemas.openxmlformats.org/officeDocument/2006/relationships/hyperlink" Target="https://www.youtube.com/watch?v=vq759wKCCUQ"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image" Target="../media/image39.png"/></Relationships>
</file>

<file path=ppt/slides/_rels/slide2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44.jpeg"/></Relationships>
</file>

<file path=ppt/slides/_rels/slide27.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21.xml"/><Relationship Id="rId1" Type="http://schemas.openxmlformats.org/officeDocument/2006/relationships/slideLayout" Target="../slideLayouts/slideLayout7.xml"/><Relationship Id="rId5" Type="http://schemas.openxmlformats.org/officeDocument/2006/relationships/image" Target="../media/image53.jpeg"/><Relationship Id="rId4" Type="http://schemas.openxmlformats.org/officeDocument/2006/relationships/image" Target="../media/image52.jpeg"/></Relationships>
</file>

<file path=ppt/slides/_rels/slide36.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22.xml"/><Relationship Id="rId1" Type="http://schemas.openxmlformats.org/officeDocument/2006/relationships/slideLayout" Target="../slideLayouts/slideLayout7.xml"/><Relationship Id="rId5" Type="http://schemas.openxmlformats.org/officeDocument/2006/relationships/image" Target="../media/image55.jpeg"/><Relationship Id="rId4" Type="http://schemas.openxmlformats.org/officeDocument/2006/relationships/image" Target="../media/image54.jpeg"/></Relationships>
</file>

<file path=ppt/slides/_rels/slide37.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23.xml"/><Relationship Id="rId1" Type="http://schemas.openxmlformats.org/officeDocument/2006/relationships/slideLayout" Target="../slideLayouts/slideLayout7.xml"/><Relationship Id="rId5" Type="http://schemas.openxmlformats.org/officeDocument/2006/relationships/image" Target="../media/image54.jpeg"/><Relationship Id="rId4" Type="http://schemas.openxmlformats.org/officeDocument/2006/relationships/image" Target="../media/image51.jpe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4.png"/><Relationship Id="rId7" Type="http://schemas.openxmlformats.org/officeDocument/2006/relationships/image" Target="../media/image18.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 Id="rId9" Type="http://schemas.openxmlformats.org/officeDocument/2006/relationships/image" Target="../media/image20.png"/></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video" Target="file:///C:\Users\lbrown1\Documents\TEXTBOOK%20VIDEOS%20CONVERTED\HD1%20Agarose%20Gel%20Electrophoresis.mp4" TargetMode="External"/><Relationship Id="rId4" Type="http://schemas.openxmlformats.org/officeDocument/2006/relationships/image" Target="../media/image57.png"/></Relationships>
</file>

<file path=ppt/slides/_rels/slide4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31.jpeg"/><Relationship Id="rId4" Type="http://schemas.openxmlformats.org/officeDocument/2006/relationships/image" Target="../media/image30.jpeg"/></Relationships>
</file>

<file path=ppt/slides/_rels/slide4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8" Type="http://schemas.openxmlformats.org/officeDocument/2006/relationships/comments" Target="../comments/comment2.xml"/><Relationship Id="rId3" Type="http://schemas.openxmlformats.org/officeDocument/2006/relationships/image" Target="../media/image58.png"/><Relationship Id="rId7" Type="http://schemas.openxmlformats.org/officeDocument/2006/relationships/image" Target="../media/image62.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59.png"/></Relationships>
</file>

<file path=ppt/slides/_rels/slide4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comments" Target="../comments/comment3.xml"/><Relationship Id="rId4" Type="http://schemas.openxmlformats.org/officeDocument/2006/relationships/image" Target="../media/image31.jpeg"/></Relationships>
</file>

<file path=ppt/slides/_rels/slide4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31.jpeg"/><Relationship Id="rId4" Type="http://schemas.openxmlformats.org/officeDocument/2006/relationships/image" Target="../media/image30.jpeg"/></Relationships>
</file>

<file path=ppt/slides/_rels/slide4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63.emf"/><Relationship Id="rId4" Type="http://schemas.openxmlformats.org/officeDocument/2006/relationships/oleObject" Target="../embeddings/oleObject1.bin"/></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6"/>
          <p:cNvPicPr>
            <a:picLocks noChangeAspect="1" noChangeArrowheads="1"/>
          </p:cNvPicPr>
          <p:nvPr/>
        </p:nvPicPr>
        <p:blipFill>
          <a:blip r:embed="rId3"/>
          <a:srcRect/>
          <a:stretch>
            <a:fillRect/>
          </a:stretch>
        </p:blipFill>
        <p:spPr bwMode="auto">
          <a:xfrm>
            <a:off x="2514600" y="2847975"/>
            <a:ext cx="4343400" cy="3590925"/>
          </a:xfrm>
          <a:prstGeom prst="rect">
            <a:avLst/>
          </a:prstGeom>
          <a:ln>
            <a:noFill/>
          </a:ln>
          <a:effectLst>
            <a:outerShdw blurRad="241300" dist="76200" dir="5160000" algn="tl" rotWithShape="0">
              <a:prstClr val="black">
                <a:alpha val="81000"/>
              </a:prstClr>
            </a:outerShdw>
          </a:effectLst>
          <a:extLst>
            <a:ext uri="{909E8E84-426E-40DD-AFC4-6F175D3DCCD1}">
              <a14:hiddenFill xmlns:a14="http://schemas.microsoft.com/office/drawing/2010/main">
                <a:solidFill>
                  <a:srgbClr val="FFFFFF"/>
                </a:solidFill>
              </a14:hiddenFill>
            </a:ext>
          </a:extLst>
        </p:spPr>
      </p:pic>
      <p:sp>
        <p:nvSpPr>
          <p:cNvPr id="3075" name="Rectangle 2"/>
          <p:cNvSpPr>
            <a:spLocks noGrp="1" noChangeArrowheads="1"/>
          </p:cNvSpPr>
          <p:nvPr>
            <p:ph type="ctrTitle"/>
          </p:nvPr>
        </p:nvSpPr>
        <p:spPr/>
        <p:txBody>
          <a:bodyPr/>
          <a:lstStyle/>
          <a:p>
            <a:pPr eaLnBrk="1" hangingPunct="1"/>
            <a:r>
              <a:rPr lang="en-US" altLang="en-US" sz="3200" b="1" smtClean="0">
                <a:solidFill>
                  <a:schemeClr val="tx1"/>
                </a:solidFill>
              </a:rPr>
              <a:t>Use Pop-Culture in Your Classroom</a:t>
            </a:r>
          </a:p>
        </p:txBody>
      </p:sp>
      <p:sp>
        <p:nvSpPr>
          <p:cNvPr id="3076" name="Rectangle 3"/>
          <p:cNvSpPr>
            <a:spLocks noGrp="1" noChangeArrowheads="1"/>
          </p:cNvSpPr>
          <p:nvPr>
            <p:ph type="subTitle" idx="1"/>
          </p:nvPr>
        </p:nvSpPr>
        <p:spPr/>
        <p:txBody>
          <a:bodyPr/>
          <a:lstStyle/>
          <a:p>
            <a:pPr eaLnBrk="1" hangingPunct="1"/>
            <a:r>
              <a:rPr lang="en-US" altLang="en-US" smtClean="0">
                <a:latin typeface="Aharoni" pitchFamily="2" charset="0"/>
                <a:cs typeface="Aharoni" pitchFamily="2" charset="0"/>
              </a:rPr>
              <a:t>Bio-Rad Biotechnology Explorer DNA Fingerprinting Kit</a:t>
            </a:r>
          </a:p>
        </p:txBody>
      </p:sp>
      <p:pic>
        <p:nvPicPr>
          <p:cNvPr id="307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65625" y="2741613"/>
            <a:ext cx="2462213" cy="309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762000" y="471488"/>
            <a:ext cx="6934200" cy="762000"/>
          </a:xfrm>
        </p:spPr>
        <p:txBody>
          <a:bodyPr/>
          <a:lstStyle/>
          <a:p>
            <a:r>
              <a:rPr lang="en-US" altLang="en-US" b="1" smtClean="0">
                <a:solidFill>
                  <a:schemeClr val="tx1"/>
                </a:solidFill>
              </a:rPr>
              <a:t>Considerations when narrowing student group pop culture references.	</a:t>
            </a:r>
          </a:p>
        </p:txBody>
      </p:sp>
      <p:sp>
        <p:nvSpPr>
          <p:cNvPr id="12291" name="Content Placeholder 2"/>
          <p:cNvSpPr>
            <a:spLocks noGrp="1"/>
          </p:cNvSpPr>
          <p:nvPr>
            <p:ph idx="1"/>
          </p:nvPr>
        </p:nvSpPr>
        <p:spPr/>
        <p:txBody>
          <a:bodyPr/>
          <a:lstStyle/>
          <a:p>
            <a:r>
              <a:rPr lang="en-US" altLang="en-US" b="1" smtClean="0"/>
              <a:t>Is it age appropriate and relevant?</a:t>
            </a:r>
          </a:p>
          <a:p>
            <a:r>
              <a:rPr lang="en-US" altLang="en-US" b="1" smtClean="0"/>
              <a:t>Is it overly fantastical?</a:t>
            </a:r>
          </a:p>
          <a:p>
            <a:pPr lvl="1"/>
            <a:r>
              <a:rPr lang="en-US" altLang="en-US" b="1" i="1" smtClean="0"/>
              <a:t>Overly fantastical references can interfere with learning and exacerbate misconceptions</a:t>
            </a:r>
          </a:p>
          <a:p>
            <a:r>
              <a:rPr lang="en-US" altLang="en-US" b="1" smtClean="0"/>
              <a:t>Can students build a story to fit the DNA Fingerprinting lab? If it isn’t perfect, can you use it for discussion?</a:t>
            </a:r>
          </a:p>
          <a:p>
            <a:r>
              <a:rPr lang="en-US" altLang="en-US" b="1" smtClean="0"/>
              <a:t>Other considerations?</a:t>
            </a:r>
          </a:p>
        </p:txBody>
      </p:sp>
      <p:sp>
        <p:nvSpPr>
          <p:cNvPr id="12292" name="Oval 1"/>
          <p:cNvSpPr>
            <a:spLocks noChangeArrowheads="1"/>
          </p:cNvSpPr>
          <p:nvPr/>
        </p:nvSpPr>
        <p:spPr bwMode="auto">
          <a:xfrm>
            <a:off x="6442075" y="4603750"/>
            <a:ext cx="831850" cy="757238"/>
          </a:xfrm>
          <a:prstGeom prst="ellipse">
            <a:avLst/>
          </a:prstGeom>
          <a:solidFill>
            <a:srgbClr val="CC9900"/>
          </a:solidFill>
          <a:ln w="38100" algn="ctr">
            <a:solidFill>
              <a:schemeClr val="tx1"/>
            </a:solidFill>
            <a:round/>
            <a:headEnd/>
            <a:tailEnd/>
          </a:ln>
        </p:spPr>
        <p:txBody>
          <a:bodyPr/>
          <a:lstStyle>
            <a:lvl1pPr>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79500"/>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endParaRPr lang="en-US" altLang="en-US"/>
          </a:p>
        </p:txBody>
      </p:sp>
      <p:sp>
        <p:nvSpPr>
          <p:cNvPr id="12293" name="Oval 4"/>
          <p:cNvSpPr>
            <a:spLocks noChangeArrowheads="1"/>
          </p:cNvSpPr>
          <p:nvPr/>
        </p:nvSpPr>
        <p:spPr bwMode="auto">
          <a:xfrm>
            <a:off x="7716838" y="4051300"/>
            <a:ext cx="831850" cy="757238"/>
          </a:xfrm>
          <a:prstGeom prst="ellipse">
            <a:avLst/>
          </a:prstGeom>
          <a:solidFill>
            <a:srgbClr val="FFCC66"/>
          </a:solidFill>
          <a:ln w="38100" algn="ctr">
            <a:solidFill>
              <a:schemeClr val="tx1"/>
            </a:solidFill>
            <a:round/>
            <a:headEnd/>
            <a:tailEnd/>
          </a:ln>
        </p:spPr>
        <p:txBody>
          <a:bodyPr/>
          <a:lstStyle>
            <a:lvl1pPr>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79500"/>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endParaRPr lang="en-US" altLang="en-US"/>
          </a:p>
        </p:txBody>
      </p:sp>
      <p:sp>
        <p:nvSpPr>
          <p:cNvPr id="12294" name="Flowchart: Delay 2"/>
          <p:cNvSpPr>
            <a:spLocks noChangeArrowheads="1"/>
          </p:cNvSpPr>
          <p:nvPr/>
        </p:nvSpPr>
        <p:spPr bwMode="auto">
          <a:xfrm rot="-5400000">
            <a:off x="6559550" y="5400676"/>
            <a:ext cx="795337" cy="747712"/>
          </a:xfrm>
          <a:prstGeom prst="flowChartDelay">
            <a:avLst/>
          </a:prstGeom>
          <a:solidFill>
            <a:srgbClr val="92D050"/>
          </a:solidFill>
          <a:ln w="38100" algn="ctr">
            <a:solidFill>
              <a:schemeClr val="tx1"/>
            </a:solidFill>
            <a:round/>
            <a:headEnd/>
            <a:tailEnd/>
          </a:ln>
        </p:spPr>
        <p:txBody>
          <a:bodyPr/>
          <a:lstStyle>
            <a:lvl1pPr>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79500"/>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endParaRPr lang="en-US" altLang="en-US"/>
          </a:p>
        </p:txBody>
      </p:sp>
      <p:sp>
        <p:nvSpPr>
          <p:cNvPr id="12295" name="Flowchart: Delay 6"/>
          <p:cNvSpPr>
            <a:spLocks noChangeArrowheads="1"/>
          </p:cNvSpPr>
          <p:nvPr/>
        </p:nvSpPr>
        <p:spPr bwMode="auto">
          <a:xfrm rot="-5400000">
            <a:off x="7807326" y="4900612"/>
            <a:ext cx="1001712" cy="747713"/>
          </a:xfrm>
          <a:prstGeom prst="flowChartDelay">
            <a:avLst/>
          </a:prstGeom>
          <a:solidFill>
            <a:srgbClr val="00B050"/>
          </a:solidFill>
          <a:ln w="38100" algn="ctr">
            <a:solidFill>
              <a:schemeClr val="tx1"/>
            </a:solidFill>
            <a:round/>
            <a:headEnd/>
            <a:tailEnd/>
          </a:ln>
        </p:spPr>
        <p:txBody>
          <a:bodyPr/>
          <a:lstStyle>
            <a:lvl1pPr>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79500"/>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endParaRPr lang="en-US" altLang="en-US"/>
          </a:p>
        </p:txBody>
      </p:sp>
      <p:sp>
        <p:nvSpPr>
          <p:cNvPr id="12296" name="Cloud Callout 3"/>
          <p:cNvSpPr>
            <a:spLocks noChangeArrowheads="1"/>
          </p:cNvSpPr>
          <p:nvPr/>
        </p:nvSpPr>
        <p:spPr bwMode="auto">
          <a:xfrm rot="20329461" flipH="1">
            <a:off x="6761163" y="3721100"/>
            <a:ext cx="1025525" cy="658813"/>
          </a:xfrm>
          <a:prstGeom prst="cloudCallout">
            <a:avLst>
              <a:gd name="adj1" fmla="val -20833"/>
              <a:gd name="adj2" fmla="val 62500"/>
            </a:avLst>
          </a:prstGeom>
          <a:solidFill>
            <a:schemeClr val="bg1"/>
          </a:solidFill>
          <a:ln w="28575" algn="ctr">
            <a:solidFill>
              <a:schemeClr val="tx1"/>
            </a:solidFill>
            <a:round/>
            <a:headEnd/>
            <a:tailEnd/>
          </a:ln>
        </p:spPr>
        <p:txBody>
          <a:bodyPr/>
          <a:lstStyle>
            <a:lvl1pPr>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79500"/>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endParaRPr lang="en-US" alt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678113"/>
            <a:ext cx="2532063" cy="3503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Rectangle 3"/>
          <p:cNvSpPr>
            <a:spLocks noGrp="1" noChangeArrowheads="1"/>
          </p:cNvSpPr>
          <p:nvPr>
            <p:ph type="body" idx="1"/>
          </p:nvPr>
        </p:nvSpPr>
        <p:spPr>
          <a:xfrm>
            <a:off x="3200400" y="1447800"/>
            <a:ext cx="5715000" cy="5802313"/>
          </a:xfrm>
        </p:spPr>
        <p:txBody>
          <a:bodyPr/>
          <a:lstStyle/>
          <a:p>
            <a:pPr marL="228600" indent="-228600" eaLnBrk="1" hangingPunct="1">
              <a:lnSpc>
                <a:spcPts val="3000"/>
              </a:lnSpc>
              <a:buClr>
                <a:srgbClr val="079500"/>
              </a:buClr>
            </a:pPr>
            <a:r>
              <a:rPr lang="en-US" altLang="en-US" b="1" smtClean="0"/>
              <a:t>Crime scene </a:t>
            </a:r>
          </a:p>
          <a:p>
            <a:pPr marL="228600" indent="-228600" eaLnBrk="1" hangingPunct="1">
              <a:lnSpc>
                <a:spcPts val="3000"/>
              </a:lnSpc>
              <a:buClr>
                <a:srgbClr val="079500"/>
              </a:buClr>
            </a:pPr>
            <a:r>
              <a:rPr lang="en-US" altLang="en-US" b="1" smtClean="0"/>
              <a:t>Human relatedness</a:t>
            </a:r>
          </a:p>
          <a:p>
            <a:pPr marL="228600" indent="-228600" eaLnBrk="1" hangingPunct="1">
              <a:lnSpc>
                <a:spcPts val="3000"/>
              </a:lnSpc>
              <a:buClr>
                <a:srgbClr val="079500"/>
              </a:buClr>
            </a:pPr>
            <a:r>
              <a:rPr lang="en-US" altLang="en-US" b="1" smtClean="0"/>
              <a:t>Paternity</a:t>
            </a:r>
          </a:p>
          <a:p>
            <a:pPr marL="228600" indent="-228600" eaLnBrk="1" hangingPunct="1">
              <a:lnSpc>
                <a:spcPts val="3000"/>
              </a:lnSpc>
              <a:buClr>
                <a:srgbClr val="079500"/>
              </a:buClr>
            </a:pPr>
            <a:r>
              <a:rPr lang="en-US" altLang="en-US" b="1" smtClean="0"/>
              <a:t>Animal relatedness</a:t>
            </a:r>
          </a:p>
          <a:p>
            <a:pPr marL="228600" indent="-228600" eaLnBrk="1" hangingPunct="1">
              <a:lnSpc>
                <a:spcPts val="3000"/>
              </a:lnSpc>
              <a:buClr>
                <a:srgbClr val="079500"/>
              </a:buClr>
            </a:pPr>
            <a:r>
              <a:rPr lang="en-US" altLang="en-US" b="1" smtClean="0"/>
              <a:t>Anthropology studies</a:t>
            </a:r>
          </a:p>
          <a:p>
            <a:pPr marL="228600" indent="-228600" eaLnBrk="1" hangingPunct="1">
              <a:lnSpc>
                <a:spcPts val="3000"/>
              </a:lnSpc>
              <a:buClr>
                <a:srgbClr val="079500"/>
              </a:buClr>
            </a:pPr>
            <a:r>
              <a:rPr lang="en-US" altLang="en-US" b="1" smtClean="0"/>
              <a:t>Disease-causing organisms </a:t>
            </a:r>
          </a:p>
          <a:p>
            <a:pPr marL="228600" indent="-228600" eaLnBrk="1" hangingPunct="1">
              <a:lnSpc>
                <a:spcPts val="3000"/>
              </a:lnSpc>
              <a:buClr>
                <a:srgbClr val="079500"/>
              </a:buClr>
            </a:pPr>
            <a:r>
              <a:rPr lang="en-US" altLang="en-US" b="1" smtClean="0"/>
              <a:t>Food identification</a:t>
            </a:r>
          </a:p>
          <a:p>
            <a:pPr marL="228600" indent="-228600" eaLnBrk="1" hangingPunct="1">
              <a:lnSpc>
                <a:spcPts val="3000"/>
              </a:lnSpc>
              <a:buClr>
                <a:srgbClr val="079500"/>
              </a:buClr>
            </a:pPr>
            <a:r>
              <a:rPr lang="en-US" altLang="en-US" b="1" smtClean="0"/>
              <a:t>Human remains</a:t>
            </a:r>
          </a:p>
          <a:p>
            <a:pPr marL="228600" indent="-228600" eaLnBrk="1" hangingPunct="1">
              <a:lnSpc>
                <a:spcPts val="3000"/>
              </a:lnSpc>
              <a:buClr>
                <a:srgbClr val="079500"/>
              </a:buClr>
            </a:pPr>
            <a:r>
              <a:rPr lang="en-US" altLang="en-US" b="1" smtClean="0"/>
              <a:t>Monitoring transplants</a:t>
            </a:r>
          </a:p>
          <a:p>
            <a:pPr marL="228600" indent="-228600" eaLnBrk="1" hangingPunct="1">
              <a:lnSpc>
                <a:spcPts val="3000"/>
              </a:lnSpc>
            </a:pPr>
            <a:endParaRPr lang="en-US" altLang="en-US" smtClean="0"/>
          </a:p>
        </p:txBody>
      </p:sp>
      <p:sp>
        <p:nvSpPr>
          <p:cNvPr id="13316" name="Title 1"/>
          <p:cNvSpPr>
            <a:spLocks noGrp="1"/>
          </p:cNvSpPr>
          <p:nvPr>
            <p:ph type="title"/>
          </p:nvPr>
        </p:nvSpPr>
        <p:spPr>
          <a:xfrm>
            <a:off x="762000" y="304800"/>
            <a:ext cx="7540625" cy="762000"/>
          </a:xfrm>
        </p:spPr>
        <p:txBody>
          <a:bodyPr/>
          <a:lstStyle/>
          <a:p>
            <a:pPr eaLnBrk="1" hangingPunct="1"/>
            <a:r>
              <a:rPr lang="en-US" altLang="en-US" b="1" smtClean="0">
                <a:solidFill>
                  <a:schemeClr val="tx1"/>
                </a:solidFill>
              </a:rPr>
              <a:t>Shifting Student Perceptions: DNA Fingerprinting – Additional Applications</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altLang="en-US" b="1" smtClean="0">
                <a:solidFill>
                  <a:schemeClr val="tx1"/>
                </a:solidFill>
              </a:rPr>
              <a:t>Priming students for Activity Success: </a:t>
            </a:r>
            <a:r>
              <a:rPr lang="en-US" altLang="en-US" sz="2000" b="1" smtClean="0">
                <a:solidFill>
                  <a:schemeClr val="tx1"/>
                </a:solidFill>
              </a:rPr>
              <a:t>Reviewing DNA Structure and Function</a:t>
            </a:r>
          </a:p>
        </p:txBody>
      </p:sp>
      <p:pic>
        <p:nvPicPr>
          <p:cNvPr id="10246" name="Picture 6" descr="https://upload.wikimedia.org/wikipedia/commons/thumb/e/e7/DNA_simple.svg/2000px-DNA_simple.svg.png"/>
          <p:cNvPicPr>
            <a:picLocks noChangeAspect="1" noChangeArrowheads="1"/>
          </p:cNvPicPr>
          <p:nvPr/>
        </p:nvPicPr>
        <p:blipFill>
          <a:blip r:embed="rId3" cstate="print">
            <a:duotone>
              <a:prstClr val="black"/>
              <a:srgbClr val="079500">
                <a:tint val="45000"/>
                <a:satMod val="400000"/>
              </a:srgbClr>
            </a:duotone>
            <a:extLst>
              <a:ext uri="{28A0092B-C50C-407E-A947-70E740481C1C}">
                <a14:useLocalDpi xmlns:a14="http://schemas.microsoft.com/office/drawing/2010/main" val="0"/>
              </a:ext>
            </a:extLst>
          </a:blip>
          <a:srcRect/>
          <a:stretch>
            <a:fillRect/>
          </a:stretch>
        </p:blipFill>
        <p:spPr bwMode="auto">
          <a:xfrm>
            <a:off x="145473" y="1014065"/>
            <a:ext cx="2209430" cy="5233034"/>
          </a:xfrm>
          <a:prstGeom prst="rect">
            <a:avLst/>
          </a:prstGeom>
          <a:noFill/>
          <a:extLst>
            <a:ext uri="{909E8E84-426E-40DD-AFC4-6F175D3DCCD1}">
              <a14:hiddenFill xmlns:a14="http://schemas.microsoft.com/office/drawing/2010/main">
                <a:solidFill>
                  <a:srgbClr val="FFFFFF"/>
                </a:solidFill>
              </a14:hiddenFill>
            </a:ext>
          </a:extLst>
        </p:spPr>
      </p:pic>
      <p:sp>
        <p:nvSpPr>
          <p:cNvPr id="14340" name="TextBox 1"/>
          <p:cNvSpPr txBox="1">
            <a:spLocks noChangeArrowheads="1"/>
          </p:cNvSpPr>
          <p:nvPr/>
        </p:nvSpPr>
        <p:spPr bwMode="auto">
          <a:xfrm flipH="1">
            <a:off x="2563813" y="2143125"/>
            <a:ext cx="16970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79500"/>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r>
              <a:rPr lang="en-US" altLang="en-US">
                <a:solidFill>
                  <a:srgbClr val="000000"/>
                </a:solidFill>
                <a:latin typeface="Goudy Stout" panose="0202090407030B020401" pitchFamily="18" charset="0"/>
                <a:cs typeface="Aharoni" pitchFamily="2" charset="0"/>
              </a:rPr>
              <a:t>Gene</a:t>
            </a:r>
          </a:p>
        </p:txBody>
      </p:sp>
      <p:sp>
        <p:nvSpPr>
          <p:cNvPr id="14341" name="TextBox 6"/>
          <p:cNvSpPr txBox="1">
            <a:spLocks noChangeArrowheads="1"/>
          </p:cNvSpPr>
          <p:nvPr/>
        </p:nvSpPr>
        <p:spPr bwMode="auto">
          <a:xfrm flipH="1">
            <a:off x="3844925" y="3303588"/>
            <a:ext cx="29559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79500"/>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r>
              <a:rPr lang="en-US" altLang="en-US">
                <a:solidFill>
                  <a:srgbClr val="000000"/>
                </a:solidFill>
                <a:latin typeface="Goudy Stout" panose="0202090407030B020401" pitchFamily="18" charset="0"/>
                <a:cs typeface="Aharoni" pitchFamily="2" charset="0"/>
              </a:rPr>
              <a:t>Protein</a:t>
            </a:r>
          </a:p>
        </p:txBody>
      </p:sp>
      <p:sp>
        <p:nvSpPr>
          <p:cNvPr id="14342" name="TextBox 7"/>
          <p:cNvSpPr txBox="1">
            <a:spLocks noChangeArrowheads="1"/>
          </p:cNvSpPr>
          <p:nvPr/>
        </p:nvSpPr>
        <p:spPr bwMode="auto">
          <a:xfrm flipH="1">
            <a:off x="6103938" y="4629150"/>
            <a:ext cx="26352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79500"/>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r>
              <a:rPr lang="en-US" altLang="en-US">
                <a:solidFill>
                  <a:srgbClr val="000000"/>
                </a:solidFill>
                <a:latin typeface="Goudy Stout" panose="0202090407030B020401" pitchFamily="18" charset="0"/>
                <a:cs typeface="Aharoni" pitchFamily="2" charset="0"/>
              </a:rPr>
              <a:t>Trait</a:t>
            </a:r>
          </a:p>
        </p:txBody>
      </p:sp>
      <p:pic>
        <p:nvPicPr>
          <p:cNvPr id="14343" name="Picture 4"/>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20485923" flipH="1">
            <a:off x="6670675" y="1331913"/>
            <a:ext cx="2795588" cy="271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4" name="Down Arrow 2"/>
          <p:cNvSpPr>
            <a:spLocks noChangeArrowheads="1"/>
          </p:cNvSpPr>
          <p:nvPr/>
        </p:nvSpPr>
        <p:spPr bwMode="auto">
          <a:xfrm>
            <a:off x="3844925" y="2690813"/>
            <a:ext cx="415925" cy="509587"/>
          </a:xfrm>
          <a:prstGeom prst="downArrow">
            <a:avLst>
              <a:gd name="adj1" fmla="val 50000"/>
              <a:gd name="adj2" fmla="val 49887"/>
            </a:avLst>
          </a:prstGeom>
          <a:solidFill>
            <a:srgbClr val="00B050"/>
          </a:solidFill>
          <a:ln w="28575" algn="ctr">
            <a:solidFill>
              <a:schemeClr val="tx1"/>
            </a:solidFill>
            <a:round/>
            <a:headEnd/>
            <a:tailEnd/>
          </a:ln>
        </p:spPr>
        <p:txBody>
          <a:bodyPr/>
          <a:lstStyle>
            <a:lvl1pPr>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79500"/>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endParaRPr lang="en-US" altLang="en-US"/>
          </a:p>
        </p:txBody>
      </p:sp>
      <p:sp>
        <p:nvSpPr>
          <p:cNvPr id="14345" name="Down Arrow 9"/>
          <p:cNvSpPr>
            <a:spLocks noChangeArrowheads="1"/>
          </p:cNvSpPr>
          <p:nvPr/>
        </p:nvSpPr>
        <p:spPr bwMode="auto">
          <a:xfrm>
            <a:off x="6103938" y="3840163"/>
            <a:ext cx="415925" cy="509587"/>
          </a:xfrm>
          <a:prstGeom prst="downArrow">
            <a:avLst>
              <a:gd name="adj1" fmla="val 50000"/>
              <a:gd name="adj2" fmla="val 49887"/>
            </a:avLst>
          </a:prstGeom>
          <a:solidFill>
            <a:srgbClr val="00B050"/>
          </a:solidFill>
          <a:ln w="28575" algn="ctr">
            <a:solidFill>
              <a:schemeClr val="tx1"/>
            </a:solidFill>
            <a:round/>
            <a:headEnd/>
            <a:tailEnd/>
          </a:ln>
        </p:spPr>
        <p:txBody>
          <a:bodyPr/>
          <a:lstStyle>
            <a:lvl1pPr>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79500"/>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endParaRPr lang="en-US" altLang="en-US"/>
          </a:p>
        </p:txBody>
      </p:sp>
      <p:sp>
        <p:nvSpPr>
          <p:cNvPr id="11" name="Down Arrow 10"/>
          <p:cNvSpPr/>
          <p:nvPr/>
        </p:nvSpPr>
        <p:spPr bwMode="auto">
          <a:xfrm rot="16200000">
            <a:off x="4579144" y="1980407"/>
            <a:ext cx="415925" cy="509587"/>
          </a:xfrm>
          <a:prstGeom prst="downArrow">
            <a:avLst/>
          </a:prstGeom>
          <a:solidFill>
            <a:schemeClr val="accent1">
              <a:lumMod val="75000"/>
            </a:schemeClr>
          </a:solidFill>
          <a:ln w="28575" cap="flat" cmpd="sng" algn="ctr">
            <a:solidFill>
              <a:schemeClr val="tx1"/>
            </a:solidFill>
            <a:prstDash val="solid"/>
            <a:round/>
            <a:headEnd type="none" w="med" len="med"/>
            <a:tailEnd type="none" w="med" len="med"/>
          </a:ln>
          <a:effectLst/>
          <a:extLst/>
        </p:spPr>
        <p:txBody>
          <a:bodyPr/>
          <a:lstStyle/>
          <a:p>
            <a:pPr>
              <a:defRPr/>
            </a:pPr>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Oval 1"/>
          <p:cNvSpPr>
            <a:spLocks noChangeArrowheads="1"/>
          </p:cNvSpPr>
          <p:nvPr/>
        </p:nvSpPr>
        <p:spPr bwMode="auto">
          <a:xfrm>
            <a:off x="2217738" y="1354138"/>
            <a:ext cx="4900612" cy="4603750"/>
          </a:xfrm>
          <a:prstGeom prst="ellipse">
            <a:avLst/>
          </a:prstGeom>
          <a:solidFill>
            <a:schemeClr val="accent1"/>
          </a:solidFill>
          <a:ln w="1524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79500"/>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endParaRPr lang="en-US" altLang="en-US"/>
          </a:p>
        </p:txBody>
      </p:sp>
      <p:sp>
        <p:nvSpPr>
          <p:cNvPr id="6" name="Minus 5"/>
          <p:cNvSpPr/>
          <p:nvPr/>
        </p:nvSpPr>
        <p:spPr bwMode="auto">
          <a:xfrm rot="19161225">
            <a:off x="4189413" y="2795588"/>
            <a:ext cx="2640012" cy="349250"/>
          </a:xfrm>
          <a:prstGeom prst="mathMinus">
            <a:avLst/>
          </a:prstGeom>
          <a:solidFill>
            <a:srgbClr val="FF0000"/>
          </a:solidFill>
          <a:ln w="28575" cap="flat" cmpd="sng" algn="ctr">
            <a:solidFill>
              <a:schemeClr val="tx1"/>
            </a:solidFill>
            <a:prstDash val="solid"/>
            <a:round/>
            <a:headEnd type="none" w="med" len="med"/>
            <a:tailEnd type="none" w="med" len="med"/>
          </a:ln>
          <a:effectLst/>
          <a:extLst/>
        </p:spPr>
        <p:txBody>
          <a:bodyPr/>
          <a:lstStyle/>
          <a:p>
            <a:pPr>
              <a:defRPr/>
            </a:pPr>
            <a:endParaRPr lang="en-US"/>
          </a:p>
        </p:txBody>
      </p:sp>
      <p:sp>
        <p:nvSpPr>
          <p:cNvPr id="8" name="Minus 7"/>
          <p:cNvSpPr/>
          <p:nvPr/>
        </p:nvSpPr>
        <p:spPr bwMode="auto">
          <a:xfrm rot="1572323">
            <a:off x="4335463" y="3994150"/>
            <a:ext cx="2640012" cy="349250"/>
          </a:xfrm>
          <a:prstGeom prst="mathMinus">
            <a:avLst/>
          </a:prstGeom>
          <a:solidFill>
            <a:srgbClr val="FF0000"/>
          </a:solidFill>
          <a:ln w="28575" cap="flat" cmpd="sng" algn="ctr">
            <a:solidFill>
              <a:schemeClr val="tx1"/>
            </a:solidFill>
            <a:prstDash val="solid"/>
            <a:round/>
            <a:headEnd type="none" w="med" len="med"/>
            <a:tailEnd type="none" w="med" len="med"/>
          </a:ln>
          <a:effectLst/>
          <a:extLst/>
        </p:spPr>
        <p:txBody>
          <a:bodyPr/>
          <a:lstStyle/>
          <a:p>
            <a:pPr>
              <a:defRPr/>
            </a:pPr>
            <a:endParaRPr lang="en-US"/>
          </a:p>
        </p:txBody>
      </p:sp>
      <p:sp>
        <p:nvSpPr>
          <p:cNvPr id="9" name="Minus 8"/>
          <p:cNvSpPr/>
          <p:nvPr/>
        </p:nvSpPr>
        <p:spPr bwMode="auto">
          <a:xfrm rot="10581049">
            <a:off x="2233613" y="3603625"/>
            <a:ext cx="2640012" cy="349250"/>
          </a:xfrm>
          <a:prstGeom prst="mathMinus">
            <a:avLst/>
          </a:prstGeom>
          <a:solidFill>
            <a:srgbClr val="FF0000"/>
          </a:solidFill>
          <a:ln w="28575" cap="flat" cmpd="sng" algn="ctr">
            <a:solidFill>
              <a:schemeClr val="tx1"/>
            </a:solidFill>
            <a:prstDash val="solid"/>
            <a:round/>
            <a:headEnd type="none" w="med" len="med"/>
            <a:tailEnd type="none" w="med" len="med"/>
          </a:ln>
          <a:effectLst/>
          <a:extLst/>
        </p:spPr>
        <p:txBody>
          <a:bodyPr/>
          <a:lstStyle/>
          <a:p>
            <a:pPr>
              <a:defRPr/>
            </a:pPr>
            <a:endParaRPr lang="en-US"/>
          </a:p>
        </p:txBody>
      </p:sp>
      <p:sp>
        <p:nvSpPr>
          <p:cNvPr id="10" name="Minus 9"/>
          <p:cNvSpPr/>
          <p:nvPr/>
        </p:nvSpPr>
        <p:spPr bwMode="auto">
          <a:xfrm rot="16200000">
            <a:off x="3363118" y="2421732"/>
            <a:ext cx="2640013" cy="349250"/>
          </a:xfrm>
          <a:prstGeom prst="mathMinus">
            <a:avLst/>
          </a:prstGeom>
          <a:solidFill>
            <a:srgbClr val="FF0000"/>
          </a:solidFill>
          <a:ln w="28575" cap="flat" cmpd="sng" algn="ctr">
            <a:solidFill>
              <a:schemeClr val="tx1"/>
            </a:solidFill>
            <a:prstDash val="solid"/>
            <a:round/>
            <a:headEnd type="none" w="med" len="med"/>
            <a:tailEnd type="none" w="med" len="med"/>
          </a:ln>
          <a:effectLst/>
          <a:extLst/>
        </p:spPr>
        <p:txBody>
          <a:bodyPr/>
          <a:lstStyle/>
          <a:p>
            <a:pPr>
              <a:defRPr/>
            </a:pPr>
            <a:endParaRPr lang="en-US"/>
          </a:p>
        </p:txBody>
      </p:sp>
      <p:sp>
        <p:nvSpPr>
          <p:cNvPr id="15367" name="Oval 2"/>
          <p:cNvSpPr>
            <a:spLocks noChangeArrowheads="1"/>
          </p:cNvSpPr>
          <p:nvPr/>
        </p:nvSpPr>
        <p:spPr bwMode="auto">
          <a:xfrm>
            <a:off x="4486275" y="3519488"/>
            <a:ext cx="363538" cy="306387"/>
          </a:xfrm>
          <a:prstGeom prst="ellipse">
            <a:avLst/>
          </a:prstGeom>
          <a:solidFill>
            <a:schemeClr val="tx1"/>
          </a:solidFill>
          <a:ln w="9525" algn="ctr">
            <a:solidFill>
              <a:schemeClr val="tx1"/>
            </a:solidFill>
            <a:round/>
            <a:headEnd/>
            <a:tailEnd/>
          </a:ln>
        </p:spPr>
        <p:txBody>
          <a:bodyPr/>
          <a:lstStyle>
            <a:lvl1pPr>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79500"/>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endParaRPr lang="en-US" altLang="en-US"/>
          </a:p>
        </p:txBody>
      </p:sp>
      <p:sp>
        <p:nvSpPr>
          <p:cNvPr id="12" name="TextBox 11"/>
          <p:cNvSpPr txBox="1">
            <a:spLocks noChangeArrowheads="1"/>
          </p:cNvSpPr>
          <p:nvPr/>
        </p:nvSpPr>
        <p:spPr bwMode="auto">
          <a:xfrm>
            <a:off x="6608763" y="1146175"/>
            <a:ext cx="2535237"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79500"/>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r>
              <a:rPr lang="en-US" altLang="en-US" b="1"/>
              <a:t>Screening Source &amp; DNA Extraction!</a:t>
            </a:r>
          </a:p>
        </p:txBody>
      </p:sp>
      <p:sp>
        <p:nvSpPr>
          <p:cNvPr id="13" name="TextBox 12"/>
          <p:cNvSpPr txBox="1">
            <a:spLocks noChangeArrowheads="1"/>
          </p:cNvSpPr>
          <p:nvPr/>
        </p:nvSpPr>
        <p:spPr bwMode="auto">
          <a:xfrm>
            <a:off x="7253288" y="3702050"/>
            <a:ext cx="2535237"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79500"/>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r>
              <a:rPr lang="en-US" altLang="en-US" b="1"/>
              <a:t>Clean &amp; Quantify!</a:t>
            </a:r>
          </a:p>
        </p:txBody>
      </p:sp>
      <p:sp>
        <p:nvSpPr>
          <p:cNvPr id="14" name="TextBox 13"/>
          <p:cNvSpPr txBox="1">
            <a:spLocks noChangeArrowheads="1"/>
          </p:cNvSpPr>
          <p:nvPr/>
        </p:nvSpPr>
        <p:spPr bwMode="auto">
          <a:xfrm>
            <a:off x="404813" y="4465638"/>
            <a:ext cx="23177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79500"/>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r>
              <a:rPr lang="en-US" altLang="en-US" b="1"/>
              <a:t>Amplify </a:t>
            </a:r>
          </a:p>
          <a:p>
            <a:pPr>
              <a:spcBef>
                <a:spcPct val="0"/>
              </a:spcBef>
              <a:buClrTx/>
              <a:buFontTx/>
              <a:buNone/>
            </a:pPr>
            <a:r>
              <a:rPr lang="en-US" altLang="en-US" b="1"/>
              <a:t>     &amp; </a:t>
            </a:r>
          </a:p>
          <a:p>
            <a:pPr>
              <a:spcBef>
                <a:spcPct val="0"/>
              </a:spcBef>
              <a:buClrTx/>
              <a:buFontTx/>
              <a:buNone/>
            </a:pPr>
            <a:r>
              <a:rPr lang="en-US" altLang="en-US" b="1"/>
              <a:t>Detect!</a:t>
            </a:r>
          </a:p>
        </p:txBody>
      </p:sp>
      <p:sp>
        <p:nvSpPr>
          <p:cNvPr id="15" name="TextBox 14"/>
          <p:cNvSpPr txBox="1">
            <a:spLocks noChangeArrowheads="1"/>
          </p:cNvSpPr>
          <p:nvPr/>
        </p:nvSpPr>
        <p:spPr bwMode="auto">
          <a:xfrm>
            <a:off x="187325" y="1514475"/>
            <a:ext cx="253523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79500"/>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r>
              <a:rPr lang="en-US" altLang="en-US" b="1"/>
              <a:t>Analyze, Interpret &amp; Report!</a:t>
            </a:r>
          </a:p>
        </p:txBody>
      </p:sp>
      <p:sp>
        <p:nvSpPr>
          <p:cNvPr id="16" name="Left Brace 15"/>
          <p:cNvSpPr>
            <a:spLocks/>
          </p:cNvSpPr>
          <p:nvPr/>
        </p:nvSpPr>
        <p:spPr bwMode="auto">
          <a:xfrm>
            <a:off x="1497013" y="2438400"/>
            <a:ext cx="1049337" cy="2470150"/>
          </a:xfrm>
          <a:prstGeom prst="leftBrace">
            <a:avLst>
              <a:gd name="adj1" fmla="val 8337"/>
              <a:gd name="adj2" fmla="val 50000"/>
            </a:avLst>
          </a:prstGeom>
          <a:noFill/>
          <a:ln w="1111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79500"/>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endParaRPr lang="en-US" altLang="en-US"/>
          </a:p>
        </p:txBody>
      </p:sp>
      <p:sp>
        <p:nvSpPr>
          <p:cNvPr id="18" name="&quot;No&quot; Symbol 17"/>
          <p:cNvSpPr/>
          <p:nvPr/>
        </p:nvSpPr>
        <p:spPr bwMode="auto">
          <a:xfrm>
            <a:off x="6973888" y="1330325"/>
            <a:ext cx="1036637" cy="831850"/>
          </a:xfrm>
          <a:prstGeom prst="noSmoking">
            <a:avLst/>
          </a:prstGeom>
          <a:solidFill>
            <a:srgbClr val="FF0000"/>
          </a:solidFill>
          <a:ln w="76200" cap="flat" cmpd="sng" algn="ctr">
            <a:solidFill>
              <a:schemeClr val="tx1"/>
            </a:solidFill>
            <a:prstDash val="solid"/>
            <a:round/>
            <a:headEnd type="none" w="med" len="med"/>
            <a:tailEnd type="none" w="med" len="med"/>
          </a:ln>
          <a:effectLst/>
          <a:extLst/>
        </p:spPr>
        <p:txBody>
          <a:bodyPr/>
          <a:lstStyle/>
          <a:p>
            <a:pPr>
              <a:defRPr/>
            </a:pPr>
            <a:endParaRPr lang="en-US"/>
          </a:p>
        </p:txBody>
      </p:sp>
      <p:sp>
        <p:nvSpPr>
          <p:cNvPr id="20" name="&quot;No&quot; Symbol 19"/>
          <p:cNvSpPr/>
          <p:nvPr/>
        </p:nvSpPr>
        <p:spPr bwMode="auto">
          <a:xfrm>
            <a:off x="7483475" y="3821113"/>
            <a:ext cx="1036638" cy="831850"/>
          </a:xfrm>
          <a:prstGeom prst="noSmoking">
            <a:avLst/>
          </a:prstGeom>
          <a:solidFill>
            <a:srgbClr val="FF0000"/>
          </a:solidFill>
          <a:ln w="76200" cap="flat" cmpd="sng" algn="ctr">
            <a:solidFill>
              <a:schemeClr val="tx1"/>
            </a:solidFill>
            <a:prstDash val="solid"/>
            <a:round/>
            <a:headEnd type="none" w="med" len="med"/>
            <a:tailEnd type="none" w="med" len="med"/>
          </a:ln>
          <a:effectLst/>
          <a:extLst/>
        </p:spPr>
        <p:txBody>
          <a:bodyPr/>
          <a:lstStyle/>
          <a:p>
            <a:pPr>
              <a:defRPr/>
            </a:pPr>
            <a:endParaRPr lang="en-US"/>
          </a:p>
        </p:txBody>
      </p:sp>
      <p:sp>
        <p:nvSpPr>
          <p:cNvPr id="22" name="Title 1"/>
          <p:cNvSpPr txBox="1">
            <a:spLocks/>
          </p:cNvSpPr>
          <p:nvPr/>
        </p:nvSpPr>
        <p:spPr bwMode="auto">
          <a:xfrm>
            <a:off x="701675" y="327025"/>
            <a:ext cx="6934200" cy="76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lgn="l" rtl="0" eaLnBrk="0" fontAlgn="base" hangingPunct="0">
              <a:spcBef>
                <a:spcPct val="0"/>
              </a:spcBef>
              <a:spcAft>
                <a:spcPct val="0"/>
              </a:spcAft>
              <a:defRPr sz="2800">
                <a:solidFill>
                  <a:schemeClr val="bg2"/>
                </a:solidFill>
                <a:latin typeface="+mj-lt"/>
                <a:ea typeface="MS PGothic" pitchFamily="34" charset="-128"/>
                <a:cs typeface="+mj-cs"/>
              </a:defRPr>
            </a:lvl1pPr>
            <a:lvl2pPr algn="l" rtl="0" eaLnBrk="0" fontAlgn="base" hangingPunct="0">
              <a:spcBef>
                <a:spcPct val="0"/>
              </a:spcBef>
              <a:spcAft>
                <a:spcPct val="0"/>
              </a:spcAft>
              <a:defRPr sz="2800">
                <a:solidFill>
                  <a:schemeClr val="bg2"/>
                </a:solidFill>
                <a:latin typeface="Arial" pitchFamily="34" charset="0"/>
                <a:ea typeface="MS PGothic" pitchFamily="34" charset="-128"/>
              </a:defRPr>
            </a:lvl2pPr>
            <a:lvl3pPr algn="l" rtl="0" eaLnBrk="0" fontAlgn="base" hangingPunct="0">
              <a:spcBef>
                <a:spcPct val="0"/>
              </a:spcBef>
              <a:spcAft>
                <a:spcPct val="0"/>
              </a:spcAft>
              <a:defRPr sz="2800">
                <a:solidFill>
                  <a:schemeClr val="bg2"/>
                </a:solidFill>
                <a:latin typeface="Arial" pitchFamily="34" charset="0"/>
                <a:ea typeface="MS PGothic" pitchFamily="34" charset="-128"/>
              </a:defRPr>
            </a:lvl3pPr>
            <a:lvl4pPr algn="l" rtl="0" eaLnBrk="0" fontAlgn="base" hangingPunct="0">
              <a:spcBef>
                <a:spcPct val="0"/>
              </a:spcBef>
              <a:spcAft>
                <a:spcPct val="0"/>
              </a:spcAft>
              <a:defRPr sz="2800">
                <a:solidFill>
                  <a:schemeClr val="bg2"/>
                </a:solidFill>
                <a:latin typeface="Arial" pitchFamily="34" charset="0"/>
                <a:ea typeface="MS PGothic" pitchFamily="34" charset="-128"/>
              </a:defRPr>
            </a:lvl4pPr>
            <a:lvl5pPr algn="l" rtl="0" eaLnBrk="0" fontAlgn="base" hangingPunct="0">
              <a:spcBef>
                <a:spcPct val="0"/>
              </a:spcBef>
              <a:spcAft>
                <a:spcPct val="0"/>
              </a:spcAft>
              <a:defRPr sz="2800">
                <a:solidFill>
                  <a:schemeClr val="bg2"/>
                </a:solidFill>
                <a:latin typeface="Arial" pitchFamily="34" charset="0"/>
                <a:ea typeface="MS PGothic" pitchFamily="34" charset="-128"/>
              </a:defRPr>
            </a:lvl5pPr>
            <a:lvl6pPr marL="457200" algn="l" rtl="0" fontAlgn="base">
              <a:spcBef>
                <a:spcPct val="0"/>
              </a:spcBef>
              <a:spcAft>
                <a:spcPct val="0"/>
              </a:spcAft>
              <a:defRPr sz="2800">
                <a:solidFill>
                  <a:schemeClr val="bg2"/>
                </a:solidFill>
                <a:latin typeface="Arial" pitchFamily="34" charset="0"/>
                <a:ea typeface="ＭＳ Ｐゴシック" pitchFamily="34" charset="-128"/>
              </a:defRPr>
            </a:lvl6pPr>
            <a:lvl7pPr marL="914400" algn="l" rtl="0" fontAlgn="base">
              <a:spcBef>
                <a:spcPct val="0"/>
              </a:spcBef>
              <a:spcAft>
                <a:spcPct val="0"/>
              </a:spcAft>
              <a:defRPr sz="2800">
                <a:solidFill>
                  <a:schemeClr val="bg2"/>
                </a:solidFill>
                <a:latin typeface="Arial" pitchFamily="34" charset="0"/>
                <a:ea typeface="ＭＳ Ｐゴシック" pitchFamily="34" charset="-128"/>
              </a:defRPr>
            </a:lvl7pPr>
            <a:lvl8pPr marL="1371600" algn="l" rtl="0" fontAlgn="base">
              <a:spcBef>
                <a:spcPct val="0"/>
              </a:spcBef>
              <a:spcAft>
                <a:spcPct val="0"/>
              </a:spcAft>
              <a:defRPr sz="2800">
                <a:solidFill>
                  <a:schemeClr val="bg2"/>
                </a:solidFill>
                <a:latin typeface="Arial" pitchFamily="34" charset="0"/>
                <a:ea typeface="ＭＳ Ｐゴシック" pitchFamily="34" charset="-128"/>
              </a:defRPr>
            </a:lvl8pPr>
            <a:lvl9pPr marL="1828800" algn="l" rtl="0" fontAlgn="base">
              <a:spcBef>
                <a:spcPct val="0"/>
              </a:spcBef>
              <a:spcAft>
                <a:spcPct val="0"/>
              </a:spcAft>
              <a:defRPr sz="2800">
                <a:solidFill>
                  <a:schemeClr val="bg2"/>
                </a:solidFill>
                <a:latin typeface="Arial" pitchFamily="34" charset="0"/>
                <a:ea typeface="ＭＳ Ｐゴシック" pitchFamily="34" charset="-128"/>
              </a:defRPr>
            </a:lvl9pPr>
          </a:lstStyle>
          <a:p>
            <a:pPr>
              <a:defRPr/>
            </a:pPr>
            <a:r>
              <a:rPr lang="en-US" altLang="en-US" b="1" kern="0" dirty="0" smtClean="0">
                <a:solidFill>
                  <a:schemeClr val="tx1"/>
                </a:solidFill>
              </a:rPr>
              <a:t>Priming students for Activity Success: </a:t>
            </a:r>
            <a:r>
              <a:rPr lang="en-US" altLang="en-US" sz="2000" b="1" kern="0" dirty="0" smtClean="0">
                <a:solidFill>
                  <a:schemeClr val="tx1"/>
                </a:solidFill>
              </a:rPr>
              <a:t>Reviewing DNA Analysis Procedures</a:t>
            </a:r>
            <a:r>
              <a:rPr lang="en-US" altLang="en-US" sz="2000" kern="0" dirty="0" smtClean="0">
                <a:solidFill>
                  <a:schemeClr val="tx1"/>
                </a:solidFill>
              </a:rPr>
              <a:t>. </a:t>
            </a:r>
          </a:p>
        </p:txBody>
      </p:sp>
      <p:cxnSp>
        <p:nvCxnSpPr>
          <p:cNvPr id="23" name="Straight Connector 22"/>
          <p:cNvCxnSpPr/>
          <p:nvPr/>
        </p:nvCxnSpPr>
        <p:spPr bwMode="auto">
          <a:xfrm flipH="1">
            <a:off x="6681788" y="2890838"/>
            <a:ext cx="266700" cy="158750"/>
          </a:xfrm>
          <a:prstGeom prst="line">
            <a:avLst/>
          </a:prstGeom>
          <a:solidFill>
            <a:schemeClr val="accent1"/>
          </a:solidFill>
          <a:ln w="57150" cap="flat" cmpd="sng" algn="ctr">
            <a:solidFill>
              <a:schemeClr val="accent4"/>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Straight Connector 26"/>
          <p:cNvCxnSpPr/>
          <p:nvPr/>
        </p:nvCxnSpPr>
        <p:spPr bwMode="auto">
          <a:xfrm flipH="1" flipV="1">
            <a:off x="5927725" y="5192713"/>
            <a:ext cx="288925" cy="263525"/>
          </a:xfrm>
          <a:prstGeom prst="line">
            <a:avLst/>
          </a:prstGeom>
          <a:solidFill>
            <a:schemeClr val="accent1"/>
          </a:solidFill>
          <a:ln w="57150" cap="flat" cmpd="sng" algn="ctr">
            <a:solidFill>
              <a:schemeClr val="accent4"/>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Straight Connector 30"/>
          <p:cNvCxnSpPr/>
          <p:nvPr/>
        </p:nvCxnSpPr>
        <p:spPr bwMode="auto">
          <a:xfrm>
            <a:off x="4692650" y="1390650"/>
            <a:ext cx="0" cy="249238"/>
          </a:xfrm>
          <a:prstGeom prst="line">
            <a:avLst/>
          </a:prstGeom>
          <a:solidFill>
            <a:schemeClr val="accent1"/>
          </a:solidFill>
          <a:ln w="57150" cap="flat" cmpd="sng" algn="ctr">
            <a:solidFill>
              <a:schemeClr val="accent4"/>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2" name="Straight Connector 31"/>
          <p:cNvCxnSpPr/>
          <p:nvPr/>
        </p:nvCxnSpPr>
        <p:spPr bwMode="auto">
          <a:xfrm>
            <a:off x="2474913" y="2852738"/>
            <a:ext cx="371475" cy="193675"/>
          </a:xfrm>
          <a:prstGeom prst="line">
            <a:avLst/>
          </a:prstGeom>
          <a:solidFill>
            <a:schemeClr val="accent1"/>
          </a:solidFill>
          <a:ln w="57150" cap="flat" cmpd="sng" algn="ctr">
            <a:solidFill>
              <a:schemeClr val="accent4"/>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6" name="Straight Connector 35"/>
          <p:cNvCxnSpPr/>
          <p:nvPr/>
        </p:nvCxnSpPr>
        <p:spPr bwMode="auto">
          <a:xfrm flipH="1">
            <a:off x="3408363" y="5340350"/>
            <a:ext cx="144462" cy="230188"/>
          </a:xfrm>
          <a:prstGeom prst="line">
            <a:avLst/>
          </a:prstGeom>
          <a:solidFill>
            <a:schemeClr val="accent1"/>
          </a:solidFill>
          <a:ln w="57150" cap="flat" cmpd="sng" algn="ctr">
            <a:solidFill>
              <a:schemeClr val="accent4"/>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499"/>
                                          </p:stCondLst>
                                        </p:cTn>
                                        <p:tgtEl>
                                          <p:spTgt spid="12"/>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4" fill="hold"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down)">
                                      <p:cBhvr>
                                        <p:cTn id="16" dur="500"/>
                                        <p:tgtEl>
                                          <p:spTgt spid="8"/>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499"/>
                                          </p:stCondLst>
                                        </p:cTn>
                                        <p:tgtEl>
                                          <p:spTgt spid="13"/>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4"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00"/>
                                        <p:tgtEl>
                                          <p:spTgt spid="9"/>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 presetClass="entr" presetSubtype="0" fill="hold" grpId="0" nodeType="clickEffect">
                                  <p:stCondLst>
                                    <p:cond delay="0"/>
                                  </p:stCondLst>
                                  <p:childTnLst>
                                    <p:set>
                                      <p:cBhvr>
                                        <p:cTn id="29" dur="1" fill="hold">
                                          <p:stCondLst>
                                            <p:cond delay="499"/>
                                          </p:stCondLst>
                                        </p:cTn>
                                        <p:tgtEl>
                                          <p:spTgt spid="14"/>
                                        </p:tgtEl>
                                        <p:attrNameLst>
                                          <p:attrName>style.visibility</p:attrName>
                                        </p:attrNameLst>
                                      </p:cBhvr>
                                      <p:to>
                                        <p:strVal val="visible"/>
                                      </p:to>
                                    </p:set>
                                  </p:childTnLst>
                                </p:cTn>
                              </p:par>
                            </p:childTnLst>
                          </p:cTn>
                        </p:par>
                      </p:childTnLst>
                    </p:cTn>
                  </p:par>
                  <p:par>
                    <p:cTn id="30" fill="hold" nodeType="clickPar">
                      <p:stCondLst>
                        <p:cond delay="indefinite"/>
                      </p:stCondLst>
                      <p:childTnLst>
                        <p:par>
                          <p:cTn id="31" fill="hold" nodeType="withGroup">
                            <p:stCondLst>
                              <p:cond delay="0"/>
                            </p:stCondLst>
                            <p:childTnLst>
                              <p:par>
                                <p:cTn id="32" presetID="22" presetClass="entr" presetSubtype="4" fill="hold"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down)">
                                      <p:cBhvr>
                                        <p:cTn id="34" dur="500"/>
                                        <p:tgtEl>
                                          <p:spTgt spid="10"/>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499"/>
                                          </p:stCondLst>
                                        </p:cTn>
                                        <p:tgtEl>
                                          <p:spTgt spid="15"/>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nodeType="clickEffect">
                                  <p:stCondLst>
                                    <p:cond delay="0"/>
                                  </p:stCondLst>
                                  <p:childTnLst>
                                    <p:set>
                                      <p:cBhvr>
                                        <p:cTn id="42" dur="1" fill="hold">
                                          <p:stCondLst>
                                            <p:cond delay="499"/>
                                          </p:stCondLst>
                                        </p:cTn>
                                        <p:tgtEl>
                                          <p:spTgt spid="18"/>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nodeType="clickEffect">
                                  <p:stCondLst>
                                    <p:cond delay="0"/>
                                  </p:stCondLst>
                                  <p:childTnLst>
                                    <p:set>
                                      <p:cBhvr>
                                        <p:cTn id="46" dur="1" fill="hold">
                                          <p:stCondLst>
                                            <p:cond delay="499"/>
                                          </p:stCondLst>
                                        </p:cTn>
                                        <p:tgtEl>
                                          <p:spTgt spid="20"/>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499"/>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utoUpdateAnimBg="0"/>
      <p:bldP spid="13" grpId="0" autoUpdateAnimBg="0"/>
      <p:bldP spid="14" grpId="0" autoUpdateAnimBg="0"/>
      <p:bldP spid="15" grpId="0" autoUpdateAnimBg="0"/>
      <p:bldP spid="16" grpId="0" animBg="1"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4"/>
          <p:cNvSpPr>
            <a:spLocks noGrp="1" noChangeArrowheads="1"/>
          </p:cNvSpPr>
          <p:nvPr>
            <p:ph type="body" idx="1"/>
          </p:nvPr>
        </p:nvSpPr>
        <p:spPr>
          <a:xfrm>
            <a:off x="304800" y="1473200"/>
            <a:ext cx="3276600" cy="4524375"/>
          </a:xfrm>
          <a:noFill/>
        </p:spPr>
        <p:txBody>
          <a:bodyPr/>
          <a:lstStyle/>
          <a:p>
            <a:pPr>
              <a:lnSpc>
                <a:spcPct val="85000"/>
              </a:lnSpc>
              <a:spcBef>
                <a:spcPct val="0"/>
              </a:spcBef>
              <a:tabLst>
                <a:tab pos="400050" algn="l"/>
              </a:tabLst>
            </a:pPr>
            <a:r>
              <a:rPr lang="en-US" altLang="en-US" b="1" smtClean="0"/>
              <a:t>Agarose gel separates DNA fragments according to size</a:t>
            </a:r>
          </a:p>
          <a:p>
            <a:pPr>
              <a:lnSpc>
                <a:spcPct val="85000"/>
              </a:lnSpc>
              <a:spcBef>
                <a:spcPct val="0"/>
              </a:spcBef>
              <a:tabLst>
                <a:tab pos="400050" algn="l"/>
              </a:tabLst>
            </a:pPr>
            <a:endParaRPr lang="en-US" altLang="en-US" b="1" smtClean="0"/>
          </a:p>
          <a:p>
            <a:pPr>
              <a:lnSpc>
                <a:spcPct val="85000"/>
              </a:lnSpc>
              <a:spcBef>
                <a:spcPct val="0"/>
              </a:spcBef>
              <a:tabLst>
                <a:tab pos="400050" algn="l"/>
              </a:tabLst>
            </a:pPr>
            <a:r>
              <a:rPr lang="en-US" altLang="en-US" b="1" smtClean="0"/>
              <a:t>Electrical current carries (-) charged DNA through gel to (+) electrode. </a:t>
            </a:r>
          </a:p>
          <a:p>
            <a:pPr>
              <a:lnSpc>
                <a:spcPct val="85000"/>
              </a:lnSpc>
              <a:spcBef>
                <a:spcPct val="0"/>
              </a:spcBef>
              <a:tabLst>
                <a:tab pos="400050" algn="l"/>
              </a:tabLst>
            </a:pPr>
            <a:endParaRPr lang="en-US" altLang="en-US" b="1" smtClean="0"/>
          </a:p>
          <a:p>
            <a:pPr>
              <a:lnSpc>
                <a:spcPct val="85000"/>
              </a:lnSpc>
              <a:spcBef>
                <a:spcPct val="0"/>
              </a:spcBef>
              <a:tabLst>
                <a:tab pos="400050" algn="l"/>
              </a:tabLst>
            </a:pPr>
            <a:r>
              <a:rPr lang="en-US" altLang="en-US" b="1" smtClean="0"/>
              <a:t>Small fragments move faster than large fragments</a:t>
            </a:r>
          </a:p>
        </p:txBody>
      </p:sp>
      <p:pic>
        <p:nvPicPr>
          <p:cNvPr id="16387" name="Picture 2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70325" y="1177925"/>
            <a:ext cx="423545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8" name="Picture 36"/>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875088" y="1177925"/>
            <a:ext cx="4233862"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9" name="Picture 3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45363" y="5037138"/>
            <a:ext cx="146367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0" name="Text Box 32"/>
          <p:cNvSpPr txBox="1">
            <a:spLocks noChangeArrowheads="1"/>
          </p:cNvSpPr>
          <p:nvPr/>
        </p:nvSpPr>
        <p:spPr bwMode="auto">
          <a:xfrm>
            <a:off x="7345363" y="5829300"/>
            <a:ext cx="1527175" cy="3365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79500"/>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r>
              <a:rPr lang="en-US" altLang="en-US" sz="1600" b="1">
                <a:solidFill>
                  <a:srgbClr val="000000"/>
                </a:solidFill>
              </a:rPr>
              <a:t>Power Supply</a:t>
            </a:r>
            <a:endParaRPr lang="en-US" altLang="en-US" sz="1600">
              <a:solidFill>
                <a:srgbClr val="000000"/>
              </a:solidFill>
            </a:endParaRPr>
          </a:p>
        </p:txBody>
      </p:sp>
      <p:sp>
        <p:nvSpPr>
          <p:cNvPr id="16391" name="Title 1"/>
          <p:cNvSpPr>
            <a:spLocks noGrp="1"/>
          </p:cNvSpPr>
          <p:nvPr>
            <p:ph type="title"/>
          </p:nvPr>
        </p:nvSpPr>
        <p:spPr/>
        <p:txBody>
          <a:bodyPr/>
          <a:lstStyle/>
          <a:p>
            <a:pPr eaLnBrk="1" hangingPunct="1"/>
            <a:r>
              <a:rPr lang="en-US" altLang="en-US" b="1" smtClean="0">
                <a:solidFill>
                  <a:schemeClr val="tx1"/>
                </a:solidFill>
              </a:rPr>
              <a:t>Overview of DNA Detection: Agarose Electrophoresis</a:t>
            </a:r>
          </a:p>
        </p:txBody>
      </p:sp>
      <p:sp>
        <p:nvSpPr>
          <p:cNvPr id="16392" name="Text Box 28"/>
          <p:cNvSpPr txBox="1">
            <a:spLocks noChangeArrowheads="1"/>
          </p:cNvSpPr>
          <p:nvPr/>
        </p:nvSpPr>
        <p:spPr bwMode="auto">
          <a:xfrm>
            <a:off x="3657600" y="4622800"/>
            <a:ext cx="776288"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79500"/>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r>
              <a:rPr lang="en-US" altLang="en-US" sz="1400">
                <a:solidFill>
                  <a:srgbClr val="FF8000"/>
                </a:solidFill>
                <a:latin typeface="Arial Black" panose="020B0A04020102020204" pitchFamily="34" charset="0"/>
              </a:rPr>
              <a:t>Buffer</a:t>
            </a:r>
            <a:endParaRPr lang="en-US" altLang="en-US" sz="1400">
              <a:solidFill>
                <a:srgbClr val="FF8000"/>
              </a:solidFill>
            </a:endParaRPr>
          </a:p>
        </p:txBody>
      </p:sp>
      <p:sp>
        <p:nvSpPr>
          <p:cNvPr id="16393" name="Line 29"/>
          <p:cNvSpPr>
            <a:spLocks noChangeShapeType="1"/>
          </p:cNvSpPr>
          <p:nvPr/>
        </p:nvSpPr>
        <p:spPr bwMode="auto">
          <a:xfrm flipV="1">
            <a:off x="4114800" y="4191000"/>
            <a:ext cx="609600" cy="457200"/>
          </a:xfrm>
          <a:prstGeom prst="line">
            <a:avLst/>
          </a:prstGeom>
          <a:noFill/>
          <a:ln w="158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394" name="Text Box 30"/>
          <p:cNvSpPr txBox="1">
            <a:spLocks noChangeArrowheads="1"/>
          </p:cNvSpPr>
          <p:nvPr/>
        </p:nvSpPr>
        <p:spPr bwMode="auto">
          <a:xfrm>
            <a:off x="4219575" y="4873625"/>
            <a:ext cx="1038225" cy="739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79500"/>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r>
              <a:rPr lang="en-US" altLang="en-US" sz="1400">
                <a:solidFill>
                  <a:srgbClr val="FF8000"/>
                </a:solidFill>
                <a:latin typeface="Arial Black" panose="020B0A04020102020204" pitchFamily="34" charset="0"/>
              </a:rPr>
              <a:t>DNA &amp;</a:t>
            </a:r>
          </a:p>
          <a:p>
            <a:pPr>
              <a:spcBef>
                <a:spcPct val="0"/>
              </a:spcBef>
              <a:buClrTx/>
              <a:buFontTx/>
              <a:buNone/>
            </a:pPr>
            <a:r>
              <a:rPr lang="en-US" altLang="en-US" sz="1400">
                <a:solidFill>
                  <a:srgbClr val="FF8000"/>
                </a:solidFill>
                <a:latin typeface="Arial Black" panose="020B0A04020102020204" pitchFamily="34" charset="0"/>
              </a:rPr>
              <a:t>Loading Dye</a:t>
            </a:r>
            <a:endParaRPr lang="en-US" altLang="en-US" sz="1400">
              <a:solidFill>
                <a:srgbClr val="FF8000"/>
              </a:solidFill>
            </a:endParaRPr>
          </a:p>
        </p:txBody>
      </p:sp>
      <p:sp>
        <p:nvSpPr>
          <p:cNvPr id="16395" name="Line 31"/>
          <p:cNvSpPr>
            <a:spLocks noChangeShapeType="1"/>
          </p:cNvSpPr>
          <p:nvPr/>
        </p:nvSpPr>
        <p:spPr bwMode="auto">
          <a:xfrm flipV="1">
            <a:off x="4802188" y="3821113"/>
            <a:ext cx="771525" cy="1066800"/>
          </a:xfrm>
          <a:prstGeom prst="line">
            <a:avLst/>
          </a:prstGeom>
          <a:noFill/>
          <a:ln w="158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396" name="Text Box 32"/>
          <p:cNvSpPr txBox="1">
            <a:spLocks noChangeArrowheads="1"/>
          </p:cNvSpPr>
          <p:nvPr/>
        </p:nvSpPr>
        <p:spPr bwMode="auto">
          <a:xfrm>
            <a:off x="5122863" y="5264150"/>
            <a:ext cx="99695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79500"/>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r>
              <a:rPr lang="en-US" altLang="en-US" sz="1400">
                <a:solidFill>
                  <a:srgbClr val="FF8000"/>
                </a:solidFill>
                <a:latin typeface="Arial Black" panose="020B0A04020102020204" pitchFamily="34" charset="0"/>
              </a:rPr>
              <a:t>Agarose</a:t>
            </a:r>
          </a:p>
          <a:p>
            <a:pPr>
              <a:spcBef>
                <a:spcPct val="0"/>
              </a:spcBef>
              <a:buClrTx/>
              <a:buFontTx/>
              <a:buNone/>
            </a:pPr>
            <a:r>
              <a:rPr lang="en-US" altLang="en-US" sz="1400">
                <a:solidFill>
                  <a:srgbClr val="FF8000"/>
                </a:solidFill>
                <a:latin typeface="Arial Black" panose="020B0A04020102020204" pitchFamily="34" charset="0"/>
              </a:rPr>
              <a:t>gel</a:t>
            </a:r>
            <a:endParaRPr lang="en-US" altLang="en-US" sz="1400">
              <a:solidFill>
                <a:srgbClr val="FF8000"/>
              </a:solidFill>
            </a:endParaRPr>
          </a:p>
        </p:txBody>
      </p:sp>
      <p:sp>
        <p:nvSpPr>
          <p:cNvPr id="16397" name="Line 33"/>
          <p:cNvSpPr>
            <a:spLocks noChangeShapeType="1"/>
          </p:cNvSpPr>
          <p:nvPr/>
        </p:nvSpPr>
        <p:spPr bwMode="auto">
          <a:xfrm flipV="1">
            <a:off x="5664200" y="4387850"/>
            <a:ext cx="152400" cy="838200"/>
          </a:xfrm>
          <a:prstGeom prst="line">
            <a:avLst/>
          </a:prstGeom>
          <a:noFill/>
          <a:ln w="158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eaLnBrk="1" hangingPunct="1"/>
            <a:r>
              <a:rPr lang="en-US" altLang="en-US" b="1" smtClean="0">
                <a:solidFill>
                  <a:schemeClr val="tx1"/>
                </a:solidFill>
              </a:rPr>
              <a:t>DNA Fingerprinting Kit Overview</a:t>
            </a:r>
          </a:p>
        </p:txBody>
      </p:sp>
      <p:pic>
        <p:nvPicPr>
          <p:cNvPr id="17411" name="Picture 8"/>
          <p:cNvPicPr>
            <a:picLocks noGrp="1" noChangeAspect="1" noChangeArrowheads="1"/>
          </p:cNvPicPr>
          <p:nvPr>
            <p:ph type="tbl" idx="1"/>
          </p:nvPr>
        </p:nvPicPr>
        <p:blipFill>
          <a:blip r:embed="rId2">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a:xfrm>
            <a:off x="1905000" y="1522413"/>
            <a:ext cx="5486400" cy="3813175"/>
          </a:xfr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eaLnBrk="1" hangingPunct="1"/>
            <a:r>
              <a:rPr lang="en-US" altLang="en-US" b="1" smtClean="0">
                <a:solidFill>
                  <a:schemeClr val="tx1"/>
                </a:solidFill>
              </a:rPr>
              <a:t>DNA Fingerprinting Kit Overview (cont.)</a:t>
            </a:r>
          </a:p>
        </p:txBody>
      </p:sp>
      <p:pic>
        <p:nvPicPr>
          <p:cNvPr id="18435" name="Picture 4"/>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990725" y="1166813"/>
            <a:ext cx="5692775" cy="4941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125651" y="2774373"/>
            <a:ext cx="5023245" cy="3215740"/>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19459" name="Picture 8"/>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11079" t="42731" r="24365" b="8693"/>
          <a:stretch>
            <a:fillRect/>
          </a:stretch>
        </p:blipFill>
        <p:spPr bwMode="auto">
          <a:xfrm>
            <a:off x="2982913" y="1217613"/>
            <a:ext cx="3008312" cy="142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0" name="Picture 2" descr="http://www.bio-rad.com/webroot/web/images/lse/products/pcr_amplification_kits/sku_view/global/uview-6x-loading-dye-166-5111edu-view.jpg"/>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294063" y="685800"/>
            <a:ext cx="2697162" cy="163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1" name="Rectangle 4"/>
          <p:cNvSpPr>
            <a:spLocks noChangeArrowheads="1"/>
          </p:cNvSpPr>
          <p:nvPr/>
        </p:nvSpPr>
        <p:spPr bwMode="auto">
          <a:xfrm>
            <a:off x="3763963" y="1217613"/>
            <a:ext cx="155575" cy="846137"/>
          </a:xfrm>
          <a:prstGeom prst="rect">
            <a:avLst/>
          </a:prstGeom>
          <a:solidFill>
            <a:schemeClr val="bg1"/>
          </a:solidFill>
          <a:ln w="9525" algn="ctr">
            <a:solidFill>
              <a:schemeClr val="bg1"/>
            </a:solidFill>
            <a:round/>
            <a:headEnd/>
            <a:tailEnd/>
          </a:ln>
        </p:spPr>
        <p:txBody>
          <a:bodyPr/>
          <a:lstStyle>
            <a:lvl1pPr>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79500"/>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endParaRPr lang="en-US" altLang="en-US">
              <a:solidFill>
                <a:srgbClr val="000000"/>
              </a:solidFill>
            </a:endParaRPr>
          </a:p>
        </p:txBody>
      </p:sp>
      <p:sp>
        <p:nvSpPr>
          <p:cNvPr id="10" name="&quot;No&quot; Symbol 9"/>
          <p:cNvSpPr/>
          <p:nvPr/>
        </p:nvSpPr>
        <p:spPr bwMode="auto">
          <a:xfrm>
            <a:off x="2125663" y="5027613"/>
            <a:ext cx="1036637" cy="831850"/>
          </a:xfrm>
          <a:prstGeom prst="noSmoking">
            <a:avLst/>
          </a:prstGeom>
          <a:solidFill>
            <a:srgbClr val="FF0000"/>
          </a:solidFill>
          <a:ln w="76200" cap="flat" cmpd="sng" algn="ctr">
            <a:solidFill>
              <a:schemeClr val="tx1"/>
            </a:solidFill>
            <a:prstDash val="solid"/>
            <a:round/>
            <a:headEnd type="none" w="med" len="med"/>
            <a:tailEnd type="none" w="med" len="med"/>
          </a:ln>
          <a:effectLst/>
          <a:extLst/>
        </p:spPr>
        <p:txBody>
          <a:bodyPr/>
          <a:lstStyle/>
          <a:p>
            <a:pPr>
              <a:defRPr/>
            </a:pPr>
            <a:endParaRPr lang="en-US">
              <a:solidFill>
                <a:srgbClr val="000000"/>
              </a:solidFill>
            </a:endParaRPr>
          </a:p>
        </p:txBody>
      </p:sp>
      <p:sp>
        <p:nvSpPr>
          <p:cNvPr id="9" name="Title 1"/>
          <p:cNvSpPr txBox="1">
            <a:spLocks/>
          </p:cNvSpPr>
          <p:nvPr/>
        </p:nvSpPr>
        <p:spPr>
          <a:xfrm>
            <a:off x="762000" y="220663"/>
            <a:ext cx="7072313" cy="762000"/>
          </a:xfrm>
          <a:prstGeom prst="rect">
            <a:avLst/>
          </a:prstGeom>
        </p:spPr>
        <p:txBody>
          <a:bodyPr/>
          <a:lstStyle>
            <a:lvl1pPr algn="l" rtl="0" eaLnBrk="0" fontAlgn="base" hangingPunct="0">
              <a:spcBef>
                <a:spcPct val="0"/>
              </a:spcBef>
              <a:spcAft>
                <a:spcPct val="0"/>
              </a:spcAft>
              <a:defRPr sz="2800">
                <a:solidFill>
                  <a:schemeClr val="bg2"/>
                </a:solidFill>
                <a:latin typeface="+mj-lt"/>
                <a:ea typeface="MS PGothic" pitchFamily="34" charset="-128"/>
                <a:cs typeface="+mj-cs"/>
              </a:defRPr>
            </a:lvl1pPr>
            <a:lvl2pPr algn="l" rtl="0" eaLnBrk="0" fontAlgn="base" hangingPunct="0">
              <a:spcBef>
                <a:spcPct val="0"/>
              </a:spcBef>
              <a:spcAft>
                <a:spcPct val="0"/>
              </a:spcAft>
              <a:defRPr sz="2800">
                <a:solidFill>
                  <a:schemeClr val="bg2"/>
                </a:solidFill>
                <a:latin typeface="Arial" pitchFamily="34" charset="0"/>
                <a:ea typeface="MS PGothic" pitchFamily="34" charset="-128"/>
              </a:defRPr>
            </a:lvl2pPr>
            <a:lvl3pPr algn="l" rtl="0" eaLnBrk="0" fontAlgn="base" hangingPunct="0">
              <a:spcBef>
                <a:spcPct val="0"/>
              </a:spcBef>
              <a:spcAft>
                <a:spcPct val="0"/>
              </a:spcAft>
              <a:defRPr sz="2800">
                <a:solidFill>
                  <a:schemeClr val="bg2"/>
                </a:solidFill>
                <a:latin typeface="Arial" pitchFamily="34" charset="0"/>
                <a:ea typeface="MS PGothic" pitchFamily="34" charset="-128"/>
              </a:defRPr>
            </a:lvl3pPr>
            <a:lvl4pPr algn="l" rtl="0" eaLnBrk="0" fontAlgn="base" hangingPunct="0">
              <a:spcBef>
                <a:spcPct val="0"/>
              </a:spcBef>
              <a:spcAft>
                <a:spcPct val="0"/>
              </a:spcAft>
              <a:defRPr sz="2800">
                <a:solidFill>
                  <a:schemeClr val="bg2"/>
                </a:solidFill>
                <a:latin typeface="Arial" pitchFamily="34" charset="0"/>
                <a:ea typeface="MS PGothic" pitchFamily="34" charset="-128"/>
              </a:defRPr>
            </a:lvl4pPr>
            <a:lvl5pPr algn="l" rtl="0" eaLnBrk="0" fontAlgn="base" hangingPunct="0">
              <a:spcBef>
                <a:spcPct val="0"/>
              </a:spcBef>
              <a:spcAft>
                <a:spcPct val="0"/>
              </a:spcAft>
              <a:defRPr sz="2800">
                <a:solidFill>
                  <a:schemeClr val="bg2"/>
                </a:solidFill>
                <a:latin typeface="Arial" pitchFamily="34" charset="0"/>
                <a:ea typeface="MS PGothic" pitchFamily="34" charset="-128"/>
              </a:defRPr>
            </a:lvl5pPr>
            <a:lvl6pPr marL="457200" algn="l" rtl="0" fontAlgn="base">
              <a:spcBef>
                <a:spcPct val="0"/>
              </a:spcBef>
              <a:spcAft>
                <a:spcPct val="0"/>
              </a:spcAft>
              <a:defRPr sz="2800">
                <a:solidFill>
                  <a:schemeClr val="bg2"/>
                </a:solidFill>
                <a:latin typeface="Arial" pitchFamily="34" charset="0"/>
                <a:ea typeface="ＭＳ Ｐゴシック" pitchFamily="34" charset="-128"/>
              </a:defRPr>
            </a:lvl6pPr>
            <a:lvl7pPr marL="914400" algn="l" rtl="0" fontAlgn="base">
              <a:spcBef>
                <a:spcPct val="0"/>
              </a:spcBef>
              <a:spcAft>
                <a:spcPct val="0"/>
              </a:spcAft>
              <a:defRPr sz="2800">
                <a:solidFill>
                  <a:schemeClr val="bg2"/>
                </a:solidFill>
                <a:latin typeface="Arial" pitchFamily="34" charset="0"/>
                <a:ea typeface="ＭＳ Ｐゴシック" pitchFamily="34" charset="-128"/>
              </a:defRPr>
            </a:lvl7pPr>
            <a:lvl8pPr marL="1371600" algn="l" rtl="0" fontAlgn="base">
              <a:spcBef>
                <a:spcPct val="0"/>
              </a:spcBef>
              <a:spcAft>
                <a:spcPct val="0"/>
              </a:spcAft>
              <a:defRPr sz="2800">
                <a:solidFill>
                  <a:schemeClr val="bg2"/>
                </a:solidFill>
                <a:latin typeface="Arial" pitchFamily="34" charset="0"/>
                <a:ea typeface="ＭＳ Ｐゴシック" pitchFamily="34" charset="-128"/>
              </a:defRPr>
            </a:lvl8pPr>
            <a:lvl9pPr marL="1828800" algn="l" rtl="0" fontAlgn="base">
              <a:spcBef>
                <a:spcPct val="0"/>
              </a:spcBef>
              <a:spcAft>
                <a:spcPct val="0"/>
              </a:spcAft>
              <a:defRPr sz="2800">
                <a:solidFill>
                  <a:schemeClr val="bg2"/>
                </a:solidFill>
                <a:latin typeface="Arial" pitchFamily="34" charset="0"/>
                <a:ea typeface="ＭＳ Ｐゴシック" pitchFamily="34" charset="-128"/>
              </a:defRPr>
            </a:lvl9pPr>
          </a:lstStyle>
          <a:p>
            <a:pPr eaLnBrk="1" hangingPunct="1">
              <a:defRPr/>
            </a:pPr>
            <a:r>
              <a:rPr lang="en-US" altLang="en-US" b="1" kern="0" dirty="0" smtClean="0">
                <a:solidFill>
                  <a:schemeClr val="tx1"/>
                </a:solidFill>
              </a:rPr>
              <a:t>DNA Fingerprinting Kit Overview: Time Saving Adjustment- Using </a:t>
            </a:r>
            <a:r>
              <a:rPr lang="en-US" altLang="en-US" b="1" kern="0" dirty="0" err="1" smtClean="0">
                <a:solidFill>
                  <a:schemeClr val="tx1"/>
                </a:solidFill>
              </a:rPr>
              <a:t>UView</a:t>
            </a:r>
            <a:r>
              <a:rPr lang="en-US" altLang="en-US" b="1" kern="0" dirty="0" smtClean="0">
                <a:solidFill>
                  <a:schemeClr val="tx1"/>
                </a:solidFill>
              </a:rPr>
              <a:t>! </a:t>
            </a:r>
          </a:p>
        </p:txBody>
      </p:sp>
      <p:sp>
        <p:nvSpPr>
          <p:cNvPr id="3" name="Rounded Rectangle 2"/>
          <p:cNvSpPr/>
          <p:nvPr/>
        </p:nvSpPr>
        <p:spPr bwMode="auto">
          <a:xfrm>
            <a:off x="5902034" y="4249882"/>
            <a:ext cx="1246862" cy="426028"/>
          </a:xfrm>
          <a:prstGeom prst="roundRect">
            <a:avLst/>
          </a:prstGeom>
          <a:solidFill>
            <a:srgbClr val="FFF7FF"/>
          </a:solidFill>
          <a:ln w="9525" cap="flat" cmpd="sng" algn="ctr">
            <a:solidFill>
              <a:schemeClr val="tx1"/>
            </a:solidFill>
            <a:prstDash val="solid"/>
            <a:round/>
            <a:headEnd type="none" w="med" len="med"/>
            <a:tailEnd type="none" w="med" len="med"/>
          </a:ln>
          <a:effectLst>
            <a:innerShdw blurRad="114300">
              <a:prstClr val="black"/>
            </a:innerShdw>
          </a:effectLst>
          <a:extLst/>
        </p:spPr>
        <p:txBody>
          <a:bodyPr/>
          <a:lstStyle/>
          <a:p>
            <a:pPr>
              <a:defRPr/>
            </a:pPr>
            <a:r>
              <a:rPr lang="en-US" sz="800" b="1" dirty="0">
                <a:latin typeface="Cambria" panose="02040503050406030204" pitchFamily="18" charset="0"/>
              </a:rPr>
              <a:t>Electrophorese DNA samples at 200V for  20 minutes.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4"/>
          <p:cNvPicPr>
            <a:picLocks noChangeAspect="1" noChangeArrowheads="1"/>
          </p:cNvPicPr>
          <p:nvPr/>
        </p:nvPicPr>
        <p:blipFill>
          <a:blip r:embed="rId2">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192213" y="1612900"/>
            <a:ext cx="7126287" cy="402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Hexagon 2"/>
          <p:cNvSpPr>
            <a:spLocks noChangeArrowheads="1"/>
          </p:cNvSpPr>
          <p:nvPr/>
        </p:nvSpPr>
        <p:spPr bwMode="auto">
          <a:xfrm>
            <a:off x="260350" y="3656013"/>
            <a:ext cx="715963" cy="520700"/>
          </a:xfrm>
          <a:prstGeom prst="hexagon">
            <a:avLst>
              <a:gd name="adj" fmla="val 24935"/>
              <a:gd name="vf" fmla="val 115470"/>
            </a:avLst>
          </a:prstGeom>
          <a:solidFill>
            <a:srgbClr val="FF0000"/>
          </a:solidFill>
          <a:ln w="28575" algn="ctr">
            <a:solidFill>
              <a:schemeClr val="tx2"/>
            </a:solidFill>
            <a:round/>
            <a:headEnd/>
            <a:tailEnd/>
          </a:ln>
        </p:spPr>
        <p:txBody>
          <a:bodyPr/>
          <a:lstStyle>
            <a:lvl1pPr>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79500"/>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endParaRPr lang="en-US" altLang="en-US"/>
          </a:p>
        </p:txBody>
      </p:sp>
      <p:sp>
        <p:nvSpPr>
          <p:cNvPr id="20484" name="TextBox 3"/>
          <p:cNvSpPr txBox="1">
            <a:spLocks noChangeArrowheads="1"/>
          </p:cNvSpPr>
          <p:nvPr/>
        </p:nvSpPr>
        <p:spPr bwMode="auto">
          <a:xfrm>
            <a:off x="212725" y="3754438"/>
            <a:ext cx="8112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79500"/>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lgn="ctr">
              <a:spcBef>
                <a:spcPct val="0"/>
              </a:spcBef>
              <a:buClrTx/>
              <a:buFontTx/>
              <a:buNone/>
            </a:pPr>
            <a:r>
              <a:rPr lang="en-US" altLang="en-US" sz="1400" b="1">
                <a:solidFill>
                  <a:schemeClr val="bg1"/>
                </a:solidFill>
              </a:rPr>
              <a:t>STOP</a:t>
            </a:r>
          </a:p>
        </p:txBody>
      </p:sp>
      <p:sp>
        <p:nvSpPr>
          <p:cNvPr id="20485" name="Title 4"/>
          <p:cNvSpPr>
            <a:spLocks noGrp="1"/>
          </p:cNvSpPr>
          <p:nvPr>
            <p:ph type="title"/>
          </p:nvPr>
        </p:nvSpPr>
        <p:spPr/>
        <p:txBody>
          <a:bodyPr/>
          <a:lstStyle/>
          <a:p>
            <a:endParaRPr lang="en-US" altLang="en-US" smtClean="0"/>
          </a:p>
        </p:txBody>
      </p:sp>
      <p:sp>
        <p:nvSpPr>
          <p:cNvPr id="8" name="Title 1"/>
          <p:cNvSpPr txBox="1">
            <a:spLocks/>
          </p:cNvSpPr>
          <p:nvPr/>
        </p:nvSpPr>
        <p:spPr bwMode="auto">
          <a:xfrm>
            <a:off x="768350" y="301625"/>
            <a:ext cx="6934200" cy="76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lgn="l" rtl="0" eaLnBrk="0" fontAlgn="base" hangingPunct="0">
              <a:spcBef>
                <a:spcPct val="0"/>
              </a:spcBef>
              <a:spcAft>
                <a:spcPct val="0"/>
              </a:spcAft>
              <a:defRPr sz="2800">
                <a:solidFill>
                  <a:schemeClr val="bg2"/>
                </a:solidFill>
                <a:latin typeface="+mj-lt"/>
                <a:ea typeface="MS PGothic" pitchFamily="34" charset="-128"/>
                <a:cs typeface="+mj-cs"/>
              </a:defRPr>
            </a:lvl1pPr>
            <a:lvl2pPr algn="l" rtl="0" eaLnBrk="0" fontAlgn="base" hangingPunct="0">
              <a:spcBef>
                <a:spcPct val="0"/>
              </a:spcBef>
              <a:spcAft>
                <a:spcPct val="0"/>
              </a:spcAft>
              <a:defRPr sz="2800">
                <a:solidFill>
                  <a:schemeClr val="bg2"/>
                </a:solidFill>
                <a:latin typeface="Arial" pitchFamily="34" charset="0"/>
                <a:ea typeface="MS PGothic" pitchFamily="34" charset="-128"/>
              </a:defRPr>
            </a:lvl2pPr>
            <a:lvl3pPr algn="l" rtl="0" eaLnBrk="0" fontAlgn="base" hangingPunct="0">
              <a:spcBef>
                <a:spcPct val="0"/>
              </a:spcBef>
              <a:spcAft>
                <a:spcPct val="0"/>
              </a:spcAft>
              <a:defRPr sz="2800">
                <a:solidFill>
                  <a:schemeClr val="bg2"/>
                </a:solidFill>
                <a:latin typeface="Arial" pitchFamily="34" charset="0"/>
                <a:ea typeface="MS PGothic" pitchFamily="34" charset="-128"/>
              </a:defRPr>
            </a:lvl3pPr>
            <a:lvl4pPr algn="l" rtl="0" eaLnBrk="0" fontAlgn="base" hangingPunct="0">
              <a:spcBef>
                <a:spcPct val="0"/>
              </a:spcBef>
              <a:spcAft>
                <a:spcPct val="0"/>
              </a:spcAft>
              <a:defRPr sz="2800">
                <a:solidFill>
                  <a:schemeClr val="bg2"/>
                </a:solidFill>
                <a:latin typeface="Arial" pitchFamily="34" charset="0"/>
                <a:ea typeface="MS PGothic" pitchFamily="34" charset="-128"/>
              </a:defRPr>
            </a:lvl4pPr>
            <a:lvl5pPr algn="l" rtl="0" eaLnBrk="0" fontAlgn="base" hangingPunct="0">
              <a:spcBef>
                <a:spcPct val="0"/>
              </a:spcBef>
              <a:spcAft>
                <a:spcPct val="0"/>
              </a:spcAft>
              <a:defRPr sz="2800">
                <a:solidFill>
                  <a:schemeClr val="bg2"/>
                </a:solidFill>
                <a:latin typeface="Arial" pitchFamily="34" charset="0"/>
                <a:ea typeface="MS PGothic" pitchFamily="34" charset="-128"/>
              </a:defRPr>
            </a:lvl5pPr>
            <a:lvl6pPr marL="457200" algn="l" rtl="0" fontAlgn="base">
              <a:spcBef>
                <a:spcPct val="0"/>
              </a:spcBef>
              <a:spcAft>
                <a:spcPct val="0"/>
              </a:spcAft>
              <a:defRPr sz="2800">
                <a:solidFill>
                  <a:schemeClr val="bg2"/>
                </a:solidFill>
                <a:latin typeface="Arial" pitchFamily="34" charset="0"/>
                <a:ea typeface="ＭＳ Ｐゴシック" pitchFamily="34" charset="-128"/>
              </a:defRPr>
            </a:lvl6pPr>
            <a:lvl7pPr marL="914400" algn="l" rtl="0" fontAlgn="base">
              <a:spcBef>
                <a:spcPct val="0"/>
              </a:spcBef>
              <a:spcAft>
                <a:spcPct val="0"/>
              </a:spcAft>
              <a:defRPr sz="2800">
                <a:solidFill>
                  <a:schemeClr val="bg2"/>
                </a:solidFill>
                <a:latin typeface="Arial" pitchFamily="34" charset="0"/>
                <a:ea typeface="ＭＳ Ｐゴシック" pitchFamily="34" charset="-128"/>
              </a:defRPr>
            </a:lvl7pPr>
            <a:lvl8pPr marL="1371600" algn="l" rtl="0" fontAlgn="base">
              <a:spcBef>
                <a:spcPct val="0"/>
              </a:spcBef>
              <a:spcAft>
                <a:spcPct val="0"/>
              </a:spcAft>
              <a:defRPr sz="2800">
                <a:solidFill>
                  <a:schemeClr val="bg2"/>
                </a:solidFill>
                <a:latin typeface="Arial" pitchFamily="34" charset="0"/>
                <a:ea typeface="ＭＳ Ｐゴシック" pitchFamily="34" charset="-128"/>
              </a:defRPr>
            </a:lvl8pPr>
            <a:lvl9pPr marL="1828800" algn="l" rtl="0" fontAlgn="base">
              <a:spcBef>
                <a:spcPct val="0"/>
              </a:spcBef>
              <a:spcAft>
                <a:spcPct val="0"/>
              </a:spcAft>
              <a:defRPr sz="2800">
                <a:solidFill>
                  <a:schemeClr val="bg2"/>
                </a:solidFill>
                <a:latin typeface="Arial" pitchFamily="34" charset="0"/>
                <a:ea typeface="ＭＳ Ｐゴシック" pitchFamily="34" charset="-128"/>
              </a:defRPr>
            </a:lvl9pPr>
          </a:lstStyle>
          <a:p>
            <a:pPr eaLnBrk="1" hangingPunct="1">
              <a:defRPr/>
            </a:pPr>
            <a:r>
              <a:rPr lang="en-US" altLang="en-US" b="1" kern="0" smtClean="0">
                <a:solidFill>
                  <a:schemeClr val="tx1"/>
                </a:solidFill>
              </a:rPr>
              <a:t>DNA Fingerprinting Kit Overview (cont.)</a:t>
            </a:r>
            <a:endParaRPr lang="en-US" altLang="en-US" b="1" kern="0" dirty="0" smtClean="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pPr eaLnBrk="1" hangingPunct="1"/>
            <a:r>
              <a:rPr lang="en-US" altLang="en-US" b="1" smtClean="0">
                <a:solidFill>
                  <a:schemeClr val="tx1"/>
                </a:solidFill>
              </a:rPr>
              <a:t>Let’s Get Started: Preparing DNA Samples! </a:t>
            </a:r>
          </a:p>
        </p:txBody>
      </p:sp>
      <p:pic>
        <p:nvPicPr>
          <p:cNvPr id="21507" name="Picture 4" descr="C:\Users\lbrown1\AppData\Roaming\PixelMetrics\CaptureWiz\Temp\24.png"/>
          <p:cNvPicPr>
            <a:picLocks noChangeAspect="1" noChangeArrowheads="1"/>
          </p:cNvPicPr>
          <p:nvPr/>
        </p:nvPicPr>
        <p:blipFill>
          <a:blip r:embed="rId3">
            <a:extLst>
              <a:ext uri="{28A0092B-C50C-407E-A947-70E740481C1C}">
                <a14:useLocalDpi xmlns:a14="http://schemas.microsoft.com/office/drawing/2010/main" val="0"/>
              </a:ext>
            </a:extLst>
          </a:blip>
          <a:srcRect l="24380" t="61121"/>
          <a:stretch>
            <a:fillRect/>
          </a:stretch>
        </p:blipFill>
        <p:spPr bwMode="auto">
          <a:xfrm>
            <a:off x="2870200" y="4189413"/>
            <a:ext cx="5967413"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8" name="TextBox 2"/>
          <p:cNvSpPr txBox="1">
            <a:spLocks noChangeArrowheads="1"/>
          </p:cNvSpPr>
          <p:nvPr/>
        </p:nvSpPr>
        <p:spPr bwMode="auto">
          <a:xfrm>
            <a:off x="223838" y="4189413"/>
            <a:ext cx="3049587"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79500"/>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spcBef>
                <a:spcPct val="0"/>
              </a:spcBef>
              <a:spcAft>
                <a:spcPts val="5000"/>
              </a:spcAft>
              <a:buClrTx/>
              <a:buFont typeface="Wingdings" panose="05000000000000000000" pitchFamily="2" charset="2"/>
              <a:buNone/>
            </a:pPr>
            <a:r>
              <a:rPr lang="en-US" altLang="en-US" sz="2000" b="1">
                <a:solidFill>
                  <a:srgbClr val="000000"/>
                </a:solidFill>
              </a:rPr>
              <a:t>3. Label DNA (20µl) samples/tubes with their corresponding character names &amp; additional tube (green) with CS or ? ! </a:t>
            </a:r>
          </a:p>
        </p:txBody>
      </p:sp>
      <p:sp>
        <p:nvSpPr>
          <p:cNvPr id="21509" name="TextBox 2"/>
          <p:cNvSpPr txBox="1">
            <a:spLocks noChangeArrowheads="1"/>
          </p:cNvSpPr>
          <p:nvPr/>
        </p:nvSpPr>
        <p:spPr bwMode="auto">
          <a:xfrm>
            <a:off x="223838" y="2376488"/>
            <a:ext cx="3406775" cy="133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79500"/>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spcBef>
                <a:spcPct val="0"/>
              </a:spcBef>
              <a:spcAft>
                <a:spcPts val="5000"/>
              </a:spcAft>
              <a:buClrTx/>
              <a:buFont typeface="Wingdings" panose="05000000000000000000" pitchFamily="2" charset="2"/>
              <a:buNone/>
            </a:pPr>
            <a:r>
              <a:rPr lang="en-US" altLang="en-US" sz="2100" b="1">
                <a:solidFill>
                  <a:srgbClr val="000000"/>
                </a:solidFill>
              </a:rPr>
              <a:t>2</a:t>
            </a:r>
            <a:r>
              <a:rPr lang="en-US" altLang="en-US" sz="2000" b="1">
                <a:solidFill>
                  <a:srgbClr val="000000"/>
                </a:solidFill>
              </a:rPr>
              <a:t>. Choose a member of your group to pick up five 3 x 5, colored index cards at the gel stations! </a:t>
            </a:r>
          </a:p>
        </p:txBody>
      </p:sp>
      <p:sp>
        <p:nvSpPr>
          <p:cNvPr id="21510" name="TextBox 2"/>
          <p:cNvSpPr txBox="1">
            <a:spLocks noChangeArrowheads="1"/>
          </p:cNvSpPr>
          <p:nvPr/>
        </p:nvSpPr>
        <p:spPr bwMode="auto">
          <a:xfrm>
            <a:off x="223838" y="1228725"/>
            <a:ext cx="34067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2575" indent="-282575">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79500"/>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spcBef>
                <a:spcPct val="0"/>
              </a:spcBef>
              <a:spcAft>
                <a:spcPts val="5000"/>
              </a:spcAft>
              <a:buClrTx/>
              <a:buFont typeface="Arial" panose="020B0604020202020204" pitchFamily="34" charset="0"/>
              <a:buAutoNum type="arabicPeriod"/>
            </a:pPr>
            <a:r>
              <a:rPr lang="en-US" altLang="en-US" sz="2000" b="1">
                <a:solidFill>
                  <a:srgbClr val="000000"/>
                </a:solidFill>
              </a:rPr>
              <a:t>Organize into 8 groups (pop  culture cliques)! </a:t>
            </a:r>
          </a:p>
        </p:txBody>
      </p:sp>
      <p:sp>
        <p:nvSpPr>
          <p:cNvPr id="21511" name="Rectangle 2"/>
          <p:cNvSpPr>
            <a:spLocks noChangeArrowheads="1"/>
          </p:cNvSpPr>
          <p:nvPr/>
        </p:nvSpPr>
        <p:spPr bwMode="auto">
          <a:xfrm>
            <a:off x="4457700" y="5226050"/>
            <a:ext cx="4325938" cy="395288"/>
          </a:xfrm>
          <a:prstGeom prst="rect">
            <a:avLst/>
          </a:prstGeom>
          <a:solidFill>
            <a:schemeClr val="bg1"/>
          </a:solidFill>
          <a:ln w="9525" algn="ctr">
            <a:solidFill>
              <a:schemeClr val="bg1"/>
            </a:solidFill>
            <a:round/>
            <a:headEnd/>
            <a:tailEnd/>
          </a:ln>
        </p:spPr>
        <p:txBody>
          <a:bodyPr/>
          <a:lstStyle>
            <a:lvl1pPr>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79500"/>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endParaRPr lang="en-US" altLang="en-US"/>
          </a:p>
        </p:txBody>
      </p:sp>
      <p:sp>
        <p:nvSpPr>
          <p:cNvPr id="21512" name="TextBox 2"/>
          <p:cNvSpPr txBox="1">
            <a:spLocks noChangeArrowheads="1"/>
          </p:cNvSpPr>
          <p:nvPr/>
        </p:nvSpPr>
        <p:spPr bwMode="auto">
          <a:xfrm>
            <a:off x="4962525" y="5386388"/>
            <a:ext cx="318452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79500"/>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spcBef>
                <a:spcPct val="0"/>
              </a:spcBef>
              <a:spcAft>
                <a:spcPts val="5000"/>
              </a:spcAft>
              <a:buClrTx/>
              <a:buFont typeface="Wingdings" panose="05000000000000000000" pitchFamily="2" charset="2"/>
              <a:buNone/>
            </a:pPr>
            <a:r>
              <a:rPr lang="en-US" altLang="en-US" sz="1200" i="1">
                <a:solidFill>
                  <a:srgbClr val="FF0000"/>
                </a:solidFill>
              </a:rPr>
              <a:t>Note that the additional DNA sample in question will implicate one of the characters but  doesn’t have to imply a severe crime. Students will design their stories in the end.  </a:t>
            </a:r>
          </a:p>
        </p:txBody>
      </p:sp>
      <p:sp>
        <p:nvSpPr>
          <p:cNvPr id="21513" name="Rectangle 3"/>
          <p:cNvSpPr>
            <a:spLocks noChangeArrowheads="1"/>
          </p:cNvSpPr>
          <p:nvPr/>
        </p:nvSpPr>
        <p:spPr bwMode="auto">
          <a:xfrm>
            <a:off x="3792538" y="2633663"/>
            <a:ext cx="904875" cy="509587"/>
          </a:xfrm>
          <a:prstGeom prst="rect">
            <a:avLst/>
          </a:prstGeom>
          <a:solidFill>
            <a:schemeClr val="accent1"/>
          </a:solidFill>
          <a:ln w="381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79500"/>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endParaRPr lang="en-US" altLang="en-US"/>
          </a:p>
        </p:txBody>
      </p:sp>
      <p:sp>
        <p:nvSpPr>
          <p:cNvPr id="21514" name="Rectangle 12"/>
          <p:cNvSpPr>
            <a:spLocks noChangeArrowheads="1"/>
          </p:cNvSpPr>
          <p:nvPr/>
        </p:nvSpPr>
        <p:spPr bwMode="auto">
          <a:xfrm>
            <a:off x="4841875" y="2633663"/>
            <a:ext cx="904875" cy="509587"/>
          </a:xfrm>
          <a:prstGeom prst="rect">
            <a:avLst/>
          </a:prstGeom>
          <a:solidFill>
            <a:srgbClr val="FF3300"/>
          </a:solidFill>
          <a:ln w="38100" algn="ctr">
            <a:solidFill>
              <a:schemeClr val="tx1"/>
            </a:solidFill>
            <a:round/>
            <a:headEnd/>
            <a:tailEnd/>
          </a:ln>
        </p:spPr>
        <p:txBody>
          <a:bodyPr/>
          <a:lstStyle>
            <a:lvl1pPr>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79500"/>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endParaRPr lang="en-US" altLang="en-US"/>
          </a:p>
        </p:txBody>
      </p:sp>
      <p:sp>
        <p:nvSpPr>
          <p:cNvPr id="21515" name="Rectangle 13"/>
          <p:cNvSpPr>
            <a:spLocks noChangeArrowheads="1"/>
          </p:cNvSpPr>
          <p:nvPr/>
        </p:nvSpPr>
        <p:spPr bwMode="auto">
          <a:xfrm>
            <a:off x="5865813" y="2628900"/>
            <a:ext cx="903287" cy="509588"/>
          </a:xfrm>
          <a:prstGeom prst="rect">
            <a:avLst/>
          </a:prstGeom>
          <a:solidFill>
            <a:srgbClr val="C24EBC"/>
          </a:solidFill>
          <a:ln w="38100" algn="ctr">
            <a:solidFill>
              <a:schemeClr val="tx1"/>
            </a:solidFill>
            <a:round/>
            <a:headEnd/>
            <a:tailEnd/>
          </a:ln>
        </p:spPr>
        <p:txBody>
          <a:bodyPr/>
          <a:lstStyle>
            <a:lvl1pPr>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79500"/>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endParaRPr lang="en-US" altLang="en-US"/>
          </a:p>
        </p:txBody>
      </p:sp>
      <p:sp>
        <p:nvSpPr>
          <p:cNvPr id="21516" name="Rectangle 14"/>
          <p:cNvSpPr>
            <a:spLocks noChangeArrowheads="1"/>
          </p:cNvSpPr>
          <p:nvPr/>
        </p:nvSpPr>
        <p:spPr bwMode="auto">
          <a:xfrm>
            <a:off x="6894513" y="2628900"/>
            <a:ext cx="903287" cy="509588"/>
          </a:xfrm>
          <a:prstGeom prst="rect">
            <a:avLst/>
          </a:prstGeom>
          <a:solidFill>
            <a:srgbClr val="FDCBF7"/>
          </a:solidFill>
          <a:ln w="38100" algn="ctr">
            <a:solidFill>
              <a:schemeClr val="tx1"/>
            </a:solidFill>
            <a:round/>
            <a:headEnd/>
            <a:tailEnd/>
          </a:ln>
        </p:spPr>
        <p:txBody>
          <a:bodyPr/>
          <a:lstStyle>
            <a:lvl1pPr>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79500"/>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endParaRPr lang="en-US" altLang="en-US"/>
          </a:p>
        </p:txBody>
      </p:sp>
      <p:sp>
        <p:nvSpPr>
          <p:cNvPr id="21517" name="Rectangle 15"/>
          <p:cNvSpPr>
            <a:spLocks noChangeArrowheads="1"/>
          </p:cNvSpPr>
          <p:nvPr/>
        </p:nvSpPr>
        <p:spPr bwMode="auto">
          <a:xfrm>
            <a:off x="7932738" y="2633663"/>
            <a:ext cx="904875" cy="509587"/>
          </a:xfrm>
          <a:prstGeom prst="rect">
            <a:avLst/>
          </a:prstGeom>
          <a:solidFill>
            <a:srgbClr val="FFFF00"/>
          </a:solidFill>
          <a:ln w="38100" algn="ctr">
            <a:solidFill>
              <a:schemeClr val="tx1"/>
            </a:solidFill>
            <a:round/>
            <a:headEnd/>
            <a:tailEnd/>
          </a:ln>
        </p:spPr>
        <p:txBody>
          <a:bodyPr/>
          <a:lstStyle>
            <a:lvl1pPr>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79500"/>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endParaRPr lang="en-US" altLang="en-US">
              <a:solidFill>
                <a:srgbClr val="FFFF00"/>
              </a:solidFill>
            </a:endParaRPr>
          </a:p>
        </p:txBody>
      </p:sp>
      <p:sp>
        <p:nvSpPr>
          <p:cNvPr id="21518" name="TextBox 4"/>
          <p:cNvSpPr txBox="1">
            <a:spLocks noChangeArrowheads="1"/>
          </p:cNvSpPr>
          <p:nvPr/>
        </p:nvSpPr>
        <p:spPr bwMode="auto">
          <a:xfrm>
            <a:off x="3846513" y="2706688"/>
            <a:ext cx="79692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79500"/>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lgn="ctr">
              <a:spcBef>
                <a:spcPct val="0"/>
              </a:spcBef>
              <a:buClrTx/>
              <a:buFontTx/>
              <a:buNone/>
            </a:pPr>
            <a:r>
              <a:rPr lang="en-US" altLang="en-US" sz="1600"/>
              <a:t>C1</a:t>
            </a:r>
          </a:p>
        </p:txBody>
      </p:sp>
      <p:sp>
        <p:nvSpPr>
          <p:cNvPr id="21519" name="TextBox 17"/>
          <p:cNvSpPr txBox="1">
            <a:spLocks noChangeArrowheads="1"/>
          </p:cNvSpPr>
          <p:nvPr/>
        </p:nvSpPr>
        <p:spPr bwMode="auto">
          <a:xfrm>
            <a:off x="4895850" y="2706688"/>
            <a:ext cx="79692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79500"/>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lgn="ctr">
              <a:spcBef>
                <a:spcPct val="0"/>
              </a:spcBef>
              <a:buClrTx/>
              <a:buFontTx/>
              <a:buNone/>
            </a:pPr>
            <a:r>
              <a:rPr lang="en-US" altLang="en-US" sz="1600"/>
              <a:t>C2</a:t>
            </a:r>
          </a:p>
        </p:txBody>
      </p:sp>
      <p:sp>
        <p:nvSpPr>
          <p:cNvPr id="21520" name="TextBox 18"/>
          <p:cNvSpPr txBox="1">
            <a:spLocks noChangeArrowheads="1"/>
          </p:cNvSpPr>
          <p:nvPr/>
        </p:nvSpPr>
        <p:spPr bwMode="auto">
          <a:xfrm>
            <a:off x="5918200" y="2719388"/>
            <a:ext cx="79851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79500"/>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lgn="ctr">
              <a:spcBef>
                <a:spcPct val="0"/>
              </a:spcBef>
              <a:buClrTx/>
              <a:buFontTx/>
              <a:buNone/>
            </a:pPr>
            <a:r>
              <a:rPr lang="en-US" altLang="en-US" sz="1600"/>
              <a:t>C3</a:t>
            </a:r>
          </a:p>
        </p:txBody>
      </p:sp>
      <p:sp>
        <p:nvSpPr>
          <p:cNvPr id="21521" name="TextBox 19"/>
          <p:cNvSpPr txBox="1">
            <a:spLocks noChangeArrowheads="1"/>
          </p:cNvSpPr>
          <p:nvPr/>
        </p:nvSpPr>
        <p:spPr bwMode="auto">
          <a:xfrm>
            <a:off x="6946900" y="2714625"/>
            <a:ext cx="79851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79500"/>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lgn="ctr">
              <a:spcBef>
                <a:spcPct val="0"/>
              </a:spcBef>
              <a:buClrTx/>
              <a:buFontTx/>
              <a:buNone/>
            </a:pPr>
            <a:r>
              <a:rPr lang="en-US" altLang="en-US" sz="1600"/>
              <a:t>C4</a:t>
            </a:r>
          </a:p>
        </p:txBody>
      </p:sp>
      <p:sp>
        <p:nvSpPr>
          <p:cNvPr id="21522" name="TextBox 20"/>
          <p:cNvSpPr txBox="1">
            <a:spLocks noChangeArrowheads="1"/>
          </p:cNvSpPr>
          <p:nvPr/>
        </p:nvSpPr>
        <p:spPr bwMode="auto">
          <a:xfrm>
            <a:off x="7986713" y="2714625"/>
            <a:ext cx="7969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79500"/>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lgn="ctr">
              <a:spcBef>
                <a:spcPct val="0"/>
              </a:spcBef>
              <a:buClrTx/>
              <a:buFontTx/>
              <a:buNone/>
            </a:pPr>
            <a:r>
              <a:rPr lang="en-US" altLang="en-US" sz="1600"/>
              <a:t>C5</a:t>
            </a:r>
          </a:p>
        </p:txBody>
      </p:sp>
      <p:sp>
        <p:nvSpPr>
          <p:cNvPr id="21523" name="Rectangle 5"/>
          <p:cNvSpPr>
            <a:spLocks noChangeArrowheads="1"/>
          </p:cNvSpPr>
          <p:nvPr/>
        </p:nvSpPr>
        <p:spPr bwMode="auto">
          <a:xfrm>
            <a:off x="3273425" y="4281488"/>
            <a:ext cx="898525" cy="1339850"/>
          </a:xfrm>
          <a:prstGeom prst="rect">
            <a:avLst/>
          </a:prstGeom>
          <a:noFill/>
          <a:ln w="57150" algn="ctr">
            <a:solidFill>
              <a:srgbClr val="92D05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79500"/>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endParaRPr lang="en-US" altLang="en-US"/>
          </a:p>
        </p:txBody>
      </p:sp>
      <p:cxnSp>
        <p:nvCxnSpPr>
          <p:cNvPr id="21524" name="Straight Arrow Connector 10"/>
          <p:cNvCxnSpPr>
            <a:cxnSpLocks noChangeShapeType="1"/>
          </p:cNvCxnSpPr>
          <p:nvPr/>
        </p:nvCxnSpPr>
        <p:spPr bwMode="auto">
          <a:xfrm>
            <a:off x="4086225" y="3138488"/>
            <a:ext cx="317500" cy="814387"/>
          </a:xfrm>
          <a:prstGeom prst="straightConnector1">
            <a:avLst/>
          </a:prstGeom>
          <a:noFill/>
          <a:ln w="38100"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525" name="Straight Arrow Connector 24"/>
          <p:cNvCxnSpPr>
            <a:cxnSpLocks noChangeShapeType="1"/>
          </p:cNvCxnSpPr>
          <p:nvPr/>
        </p:nvCxnSpPr>
        <p:spPr bwMode="auto">
          <a:xfrm>
            <a:off x="5135563" y="3143250"/>
            <a:ext cx="317500" cy="814388"/>
          </a:xfrm>
          <a:prstGeom prst="straightConnector1">
            <a:avLst/>
          </a:prstGeom>
          <a:noFill/>
          <a:ln w="38100"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526" name="Straight Arrow Connector 25"/>
          <p:cNvCxnSpPr>
            <a:cxnSpLocks noChangeShapeType="1"/>
          </p:cNvCxnSpPr>
          <p:nvPr/>
        </p:nvCxnSpPr>
        <p:spPr bwMode="auto">
          <a:xfrm>
            <a:off x="6159500" y="3143250"/>
            <a:ext cx="315913" cy="814388"/>
          </a:xfrm>
          <a:prstGeom prst="straightConnector1">
            <a:avLst/>
          </a:prstGeom>
          <a:noFill/>
          <a:ln w="38100"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527" name="Straight Arrow Connector 26"/>
          <p:cNvCxnSpPr>
            <a:cxnSpLocks noChangeShapeType="1"/>
          </p:cNvCxnSpPr>
          <p:nvPr/>
        </p:nvCxnSpPr>
        <p:spPr bwMode="auto">
          <a:xfrm>
            <a:off x="7059613" y="3138488"/>
            <a:ext cx="315912" cy="814387"/>
          </a:xfrm>
          <a:prstGeom prst="straightConnector1">
            <a:avLst/>
          </a:prstGeom>
          <a:noFill/>
          <a:ln w="38100"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528" name="Straight Arrow Connector 27"/>
          <p:cNvCxnSpPr>
            <a:cxnSpLocks noChangeShapeType="1"/>
          </p:cNvCxnSpPr>
          <p:nvPr/>
        </p:nvCxnSpPr>
        <p:spPr bwMode="auto">
          <a:xfrm>
            <a:off x="8069263" y="3138488"/>
            <a:ext cx="315912" cy="814387"/>
          </a:xfrm>
          <a:prstGeom prst="straightConnector1">
            <a:avLst/>
          </a:prstGeom>
          <a:noFill/>
          <a:ln w="38100"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1529" name="Oval 11"/>
          <p:cNvSpPr>
            <a:spLocks noChangeArrowheads="1"/>
          </p:cNvSpPr>
          <p:nvPr/>
        </p:nvSpPr>
        <p:spPr bwMode="auto">
          <a:xfrm>
            <a:off x="4086225" y="1228725"/>
            <a:ext cx="236538" cy="236538"/>
          </a:xfrm>
          <a:prstGeom prst="ellipse">
            <a:avLst/>
          </a:prstGeom>
          <a:solidFill>
            <a:srgbClr val="996633"/>
          </a:solidFill>
          <a:ln w="28575" algn="ctr">
            <a:solidFill>
              <a:schemeClr val="tx1"/>
            </a:solidFill>
            <a:round/>
            <a:headEnd/>
            <a:tailEnd/>
          </a:ln>
        </p:spPr>
        <p:txBody>
          <a:bodyPr/>
          <a:lstStyle>
            <a:lvl1pPr>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79500"/>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endParaRPr lang="en-US" altLang="en-US"/>
          </a:p>
        </p:txBody>
      </p:sp>
      <p:sp>
        <p:nvSpPr>
          <p:cNvPr id="21530" name="Flowchart: Delay 16"/>
          <p:cNvSpPr>
            <a:spLocks noChangeArrowheads="1"/>
          </p:cNvSpPr>
          <p:nvPr/>
        </p:nvSpPr>
        <p:spPr bwMode="auto">
          <a:xfrm rot="-5400000">
            <a:off x="4057650" y="1504950"/>
            <a:ext cx="317500" cy="247650"/>
          </a:xfrm>
          <a:prstGeom prst="flowChartDelay">
            <a:avLst/>
          </a:prstGeom>
          <a:solidFill>
            <a:schemeClr val="accent1"/>
          </a:solidFill>
          <a:ln w="2857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79500"/>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endParaRPr lang="en-US" altLang="en-US"/>
          </a:p>
        </p:txBody>
      </p:sp>
      <p:sp>
        <p:nvSpPr>
          <p:cNvPr id="21531" name="Oval 30"/>
          <p:cNvSpPr>
            <a:spLocks noChangeArrowheads="1"/>
          </p:cNvSpPr>
          <p:nvPr/>
        </p:nvSpPr>
        <p:spPr bwMode="auto">
          <a:xfrm>
            <a:off x="4457700" y="1225550"/>
            <a:ext cx="236538" cy="236538"/>
          </a:xfrm>
          <a:prstGeom prst="ellipse">
            <a:avLst/>
          </a:prstGeom>
          <a:solidFill>
            <a:srgbClr val="FFCC66"/>
          </a:solidFill>
          <a:ln w="28575" algn="ctr">
            <a:solidFill>
              <a:schemeClr val="tx1"/>
            </a:solidFill>
            <a:round/>
            <a:headEnd/>
            <a:tailEnd/>
          </a:ln>
        </p:spPr>
        <p:txBody>
          <a:bodyPr/>
          <a:lstStyle>
            <a:lvl1pPr>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79500"/>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endParaRPr lang="en-US" altLang="en-US"/>
          </a:p>
        </p:txBody>
      </p:sp>
      <p:sp>
        <p:nvSpPr>
          <p:cNvPr id="21532" name="Flowchart: Delay 31"/>
          <p:cNvSpPr>
            <a:spLocks noChangeArrowheads="1"/>
          </p:cNvSpPr>
          <p:nvPr/>
        </p:nvSpPr>
        <p:spPr bwMode="auto">
          <a:xfrm rot="-5400000">
            <a:off x="4429919" y="1510507"/>
            <a:ext cx="317500" cy="246062"/>
          </a:xfrm>
          <a:prstGeom prst="flowChartDelay">
            <a:avLst/>
          </a:prstGeom>
          <a:solidFill>
            <a:schemeClr val="accent1"/>
          </a:solidFill>
          <a:ln w="2857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79500"/>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endParaRPr lang="en-US" altLang="en-US"/>
          </a:p>
        </p:txBody>
      </p:sp>
      <p:sp>
        <p:nvSpPr>
          <p:cNvPr id="21533" name="Flowchart: Delay 32"/>
          <p:cNvSpPr>
            <a:spLocks noChangeArrowheads="1"/>
          </p:cNvSpPr>
          <p:nvPr/>
        </p:nvSpPr>
        <p:spPr bwMode="auto">
          <a:xfrm rot="-5400000">
            <a:off x="4802982" y="1510506"/>
            <a:ext cx="317500" cy="246063"/>
          </a:xfrm>
          <a:prstGeom prst="flowChartDelay">
            <a:avLst/>
          </a:prstGeom>
          <a:solidFill>
            <a:schemeClr val="accent1"/>
          </a:solidFill>
          <a:ln w="2857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79500"/>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endParaRPr lang="en-US" altLang="en-US"/>
          </a:p>
        </p:txBody>
      </p:sp>
      <p:sp>
        <p:nvSpPr>
          <p:cNvPr id="21534" name="Oval 33"/>
          <p:cNvSpPr>
            <a:spLocks noChangeArrowheads="1"/>
          </p:cNvSpPr>
          <p:nvPr/>
        </p:nvSpPr>
        <p:spPr bwMode="auto">
          <a:xfrm>
            <a:off x="4838700" y="1233488"/>
            <a:ext cx="236538" cy="236537"/>
          </a:xfrm>
          <a:prstGeom prst="ellipse">
            <a:avLst/>
          </a:prstGeom>
          <a:solidFill>
            <a:srgbClr val="FFCC66"/>
          </a:solidFill>
          <a:ln w="28575" algn="ctr">
            <a:solidFill>
              <a:schemeClr val="tx1"/>
            </a:solidFill>
            <a:round/>
            <a:headEnd/>
            <a:tailEnd/>
          </a:ln>
        </p:spPr>
        <p:txBody>
          <a:bodyPr/>
          <a:lstStyle>
            <a:lvl1pPr>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79500"/>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endParaRPr lang="en-US" altLang="en-US"/>
          </a:p>
        </p:txBody>
      </p:sp>
      <p:sp>
        <p:nvSpPr>
          <p:cNvPr id="21535" name="Oval 34"/>
          <p:cNvSpPr>
            <a:spLocks noChangeArrowheads="1"/>
          </p:cNvSpPr>
          <p:nvPr/>
        </p:nvSpPr>
        <p:spPr bwMode="auto">
          <a:xfrm>
            <a:off x="5870575" y="1238250"/>
            <a:ext cx="236538" cy="236538"/>
          </a:xfrm>
          <a:prstGeom prst="ellipse">
            <a:avLst/>
          </a:prstGeom>
          <a:solidFill>
            <a:srgbClr val="FFCC66"/>
          </a:solidFill>
          <a:ln w="28575" algn="ctr">
            <a:solidFill>
              <a:schemeClr val="tx1"/>
            </a:solidFill>
            <a:round/>
            <a:headEnd/>
            <a:tailEnd/>
          </a:ln>
        </p:spPr>
        <p:txBody>
          <a:bodyPr/>
          <a:lstStyle>
            <a:lvl1pPr>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79500"/>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endParaRPr lang="en-US" altLang="en-US"/>
          </a:p>
        </p:txBody>
      </p:sp>
      <p:sp>
        <p:nvSpPr>
          <p:cNvPr id="21536" name="Flowchart: Delay 35"/>
          <p:cNvSpPr>
            <a:spLocks noChangeArrowheads="1"/>
          </p:cNvSpPr>
          <p:nvPr/>
        </p:nvSpPr>
        <p:spPr bwMode="auto">
          <a:xfrm rot="-5400000">
            <a:off x="5835650" y="1509713"/>
            <a:ext cx="317500" cy="247650"/>
          </a:xfrm>
          <a:prstGeom prst="flowChartDelay">
            <a:avLst/>
          </a:prstGeom>
          <a:solidFill>
            <a:schemeClr val="accent1"/>
          </a:solidFill>
          <a:ln w="2857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79500"/>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endParaRPr lang="en-US" altLang="en-US"/>
          </a:p>
        </p:txBody>
      </p:sp>
      <p:sp>
        <p:nvSpPr>
          <p:cNvPr id="21537" name="Flowchart: Delay 36"/>
          <p:cNvSpPr>
            <a:spLocks noChangeArrowheads="1"/>
          </p:cNvSpPr>
          <p:nvPr/>
        </p:nvSpPr>
        <p:spPr bwMode="auto">
          <a:xfrm rot="-5400000">
            <a:off x="6208713" y="1497013"/>
            <a:ext cx="317500" cy="247650"/>
          </a:xfrm>
          <a:prstGeom prst="flowChartDelay">
            <a:avLst/>
          </a:prstGeom>
          <a:solidFill>
            <a:schemeClr val="accent1"/>
          </a:solidFill>
          <a:ln w="2857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79500"/>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endParaRPr lang="en-US" altLang="en-US"/>
          </a:p>
        </p:txBody>
      </p:sp>
      <p:sp>
        <p:nvSpPr>
          <p:cNvPr id="21538" name="Flowchart: Delay 37"/>
          <p:cNvSpPr>
            <a:spLocks noChangeArrowheads="1"/>
          </p:cNvSpPr>
          <p:nvPr/>
        </p:nvSpPr>
        <p:spPr bwMode="auto">
          <a:xfrm rot="-5400000">
            <a:off x="6557169" y="1497807"/>
            <a:ext cx="317500" cy="246062"/>
          </a:xfrm>
          <a:prstGeom prst="flowChartDelay">
            <a:avLst/>
          </a:prstGeom>
          <a:solidFill>
            <a:schemeClr val="accent1"/>
          </a:solidFill>
          <a:ln w="2857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79500"/>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endParaRPr lang="en-US" altLang="en-US"/>
          </a:p>
        </p:txBody>
      </p:sp>
      <p:sp>
        <p:nvSpPr>
          <p:cNvPr id="21539" name="Oval 38"/>
          <p:cNvSpPr>
            <a:spLocks noChangeArrowheads="1"/>
          </p:cNvSpPr>
          <p:nvPr/>
        </p:nvSpPr>
        <p:spPr bwMode="auto">
          <a:xfrm>
            <a:off x="6243638" y="1225550"/>
            <a:ext cx="236537" cy="236538"/>
          </a:xfrm>
          <a:prstGeom prst="ellipse">
            <a:avLst/>
          </a:prstGeom>
          <a:solidFill>
            <a:srgbClr val="996633"/>
          </a:solidFill>
          <a:ln w="28575" algn="ctr">
            <a:solidFill>
              <a:schemeClr val="tx1"/>
            </a:solidFill>
            <a:round/>
            <a:headEnd/>
            <a:tailEnd/>
          </a:ln>
        </p:spPr>
        <p:txBody>
          <a:bodyPr/>
          <a:lstStyle>
            <a:lvl1pPr>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79500"/>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endParaRPr lang="en-US" altLang="en-US"/>
          </a:p>
        </p:txBody>
      </p:sp>
      <p:sp>
        <p:nvSpPr>
          <p:cNvPr id="21540" name="Oval 39"/>
          <p:cNvSpPr>
            <a:spLocks noChangeArrowheads="1"/>
          </p:cNvSpPr>
          <p:nvPr/>
        </p:nvSpPr>
        <p:spPr bwMode="auto">
          <a:xfrm>
            <a:off x="6592888" y="1225550"/>
            <a:ext cx="236537" cy="236538"/>
          </a:xfrm>
          <a:prstGeom prst="ellipse">
            <a:avLst/>
          </a:prstGeom>
          <a:solidFill>
            <a:srgbClr val="996633"/>
          </a:solidFill>
          <a:ln w="28575" algn="ctr">
            <a:solidFill>
              <a:schemeClr val="tx1"/>
            </a:solidFill>
            <a:round/>
            <a:headEnd/>
            <a:tailEnd/>
          </a:ln>
        </p:spPr>
        <p:txBody>
          <a:bodyPr/>
          <a:lstStyle>
            <a:lvl1pPr>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79500"/>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endParaRPr lang="en-US" altLang="en-US"/>
          </a:p>
        </p:txBody>
      </p:sp>
      <p:sp>
        <p:nvSpPr>
          <p:cNvPr id="21541" name="Oval 40"/>
          <p:cNvSpPr>
            <a:spLocks noChangeArrowheads="1"/>
          </p:cNvSpPr>
          <p:nvPr/>
        </p:nvSpPr>
        <p:spPr bwMode="auto">
          <a:xfrm>
            <a:off x="7508875" y="1262063"/>
            <a:ext cx="236538" cy="236537"/>
          </a:xfrm>
          <a:prstGeom prst="ellipse">
            <a:avLst/>
          </a:prstGeom>
          <a:solidFill>
            <a:srgbClr val="996633"/>
          </a:solidFill>
          <a:ln w="28575" algn="ctr">
            <a:solidFill>
              <a:schemeClr val="tx1"/>
            </a:solidFill>
            <a:round/>
            <a:headEnd/>
            <a:tailEnd/>
          </a:ln>
        </p:spPr>
        <p:txBody>
          <a:bodyPr/>
          <a:lstStyle>
            <a:lvl1pPr>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79500"/>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endParaRPr lang="en-US" altLang="en-US"/>
          </a:p>
        </p:txBody>
      </p:sp>
      <p:sp>
        <p:nvSpPr>
          <p:cNvPr id="21542" name="Oval 41"/>
          <p:cNvSpPr>
            <a:spLocks noChangeArrowheads="1"/>
          </p:cNvSpPr>
          <p:nvPr/>
        </p:nvSpPr>
        <p:spPr bwMode="auto">
          <a:xfrm>
            <a:off x="7839075" y="1262063"/>
            <a:ext cx="236538" cy="236537"/>
          </a:xfrm>
          <a:prstGeom prst="ellipse">
            <a:avLst/>
          </a:prstGeom>
          <a:solidFill>
            <a:srgbClr val="FFCC66"/>
          </a:solidFill>
          <a:ln w="28575" algn="ctr">
            <a:solidFill>
              <a:schemeClr val="tx1"/>
            </a:solidFill>
            <a:round/>
            <a:headEnd/>
            <a:tailEnd/>
          </a:ln>
        </p:spPr>
        <p:txBody>
          <a:bodyPr/>
          <a:lstStyle>
            <a:lvl1pPr>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79500"/>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endParaRPr lang="en-US" altLang="en-US"/>
          </a:p>
        </p:txBody>
      </p:sp>
      <p:sp>
        <p:nvSpPr>
          <p:cNvPr id="21543" name="Flowchart: Delay 42"/>
          <p:cNvSpPr>
            <a:spLocks noChangeArrowheads="1"/>
          </p:cNvSpPr>
          <p:nvPr/>
        </p:nvSpPr>
        <p:spPr bwMode="auto">
          <a:xfrm rot="-5400000">
            <a:off x="7462838" y="1533525"/>
            <a:ext cx="317500" cy="247650"/>
          </a:xfrm>
          <a:prstGeom prst="flowChartDelay">
            <a:avLst/>
          </a:prstGeom>
          <a:solidFill>
            <a:schemeClr val="accent1"/>
          </a:solidFill>
          <a:ln w="2857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79500"/>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endParaRPr lang="en-US" altLang="en-US"/>
          </a:p>
        </p:txBody>
      </p:sp>
      <p:sp>
        <p:nvSpPr>
          <p:cNvPr id="21544" name="Flowchart: Delay 43"/>
          <p:cNvSpPr>
            <a:spLocks noChangeArrowheads="1"/>
          </p:cNvSpPr>
          <p:nvPr/>
        </p:nvSpPr>
        <p:spPr bwMode="auto">
          <a:xfrm rot="-5400000">
            <a:off x="7798594" y="1534319"/>
            <a:ext cx="317500" cy="246062"/>
          </a:xfrm>
          <a:prstGeom prst="flowChartDelay">
            <a:avLst/>
          </a:prstGeom>
          <a:solidFill>
            <a:schemeClr val="accent1"/>
          </a:solidFill>
          <a:ln w="2857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79500"/>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endParaRPr lang="en-US" alt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15"/>
          <p:cNvPicPr>
            <a:picLocks noChangeAspect="1" noChangeArrowheads="1"/>
          </p:cNvPicPr>
          <p:nvPr/>
        </p:nvPicPr>
        <p:blipFill>
          <a:blip r:embed="rId3">
            <a:extLst>
              <a:ext uri="{28A0092B-C50C-407E-A947-70E740481C1C}">
                <a14:useLocalDpi xmlns:a14="http://schemas.microsoft.com/office/drawing/2010/main" val="0"/>
              </a:ext>
            </a:extLst>
          </a:blip>
          <a:srcRect l="26511" t="25562" r="19160" b="16200"/>
          <a:stretch>
            <a:fillRect/>
          </a:stretch>
        </p:blipFill>
        <p:spPr bwMode="auto">
          <a:xfrm>
            <a:off x="473075" y="1541463"/>
            <a:ext cx="7215188" cy="4349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099" name="Title 1"/>
          <p:cNvSpPr>
            <a:spLocks noGrp="1"/>
          </p:cNvSpPr>
          <p:nvPr>
            <p:ph type="title"/>
          </p:nvPr>
        </p:nvSpPr>
        <p:spPr/>
        <p:txBody>
          <a:bodyPr/>
          <a:lstStyle/>
          <a:p>
            <a:r>
              <a:rPr lang="en-US" altLang="en-US" b="1" smtClean="0">
                <a:solidFill>
                  <a:schemeClr val="tx1"/>
                </a:solidFill>
              </a:rPr>
              <a:t>Curriculum and Training Specialists</a:t>
            </a:r>
          </a:p>
        </p:txBody>
      </p:sp>
      <p:sp>
        <p:nvSpPr>
          <p:cNvPr id="4100" name="AutoShape 4"/>
          <p:cNvSpPr>
            <a:spLocks/>
          </p:cNvSpPr>
          <p:nvPr/>
        </p:nvSpPr>
        <p:spPr bwMode="auto">
          <a:xfrm>
            <a:off x="4505325" y="5381625"/>
            <a:ext cx="4100513" cy="790575"/>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79500"/>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eaLnBrk="1" hangingPunct="1">
              <a:lnSpc>
                <a:spcPct val="130000"/>
              </a:lnSpc>
              <a:spcBef>
                <a:spcPct val="0"/>
              </a:spcBef>
              <a:buClrTx/>
              <a:buFontTx/>
              <a:buNone/>
            </a:pPr>
            <a:r>
              <a:rPr lang="en-US" altLang="en-US" sz="1400" b="1">
                <a:latin typeface="Helvetica Neue UltraLight"/>
                <a:ea typeface="Helvetica Neue UltraLight"/>
                <a:cs typeface="Helvetica Neue UltraLight"/>
                <a:sym typeface="Helvetica Neue UltraLight"/>
              </a:rPr>
              <a:t>Leigh Brown</a:t>
            </a:r>
          </a:p>
          <a:p>
            <a:pPr eaLnBrk="1" hangingPunct="1">
              <a:lnSpc>
                <a:spcPct val="130000"/>
              </a:lnSpc>
              <a:spcBef>
                <a:spcPct val="0"/>
              </a:spcBef>
              <a:buClrTx/>
              <a:buFontTx/>
              <a:buNone/>
            </a:pPr>
            <a:r>
              <a:rPr lang="en-US" altLang="en-US" sz="1400" b="1">
                <a:latin typeface="Helvetica Neue UltraLight"/>
                <a:ea typeface="Helvetica Neue UltraLight"/>
                <a:cs typeface="Helvetica Neue UltraLight"/>
                <a:sym typeface="Helvetica Neue UltraLight"/>
              </a:rPr>
              <a:t>leigh_brown@bio-rad.com</a:t>
            </a:r>
          </a:p>
        </p:txBody>
      </p:sp>
      <p:sp>
        <p:nvSpPr>
          <p:cNvPr id="4101" name="AutoShape 4"/>
          <p:cNvSpPr>
            <a:spLocks/>
          </p:cNvSpPr>
          <p:nvPr/>
        </p:nvSpPr>
        <p:spPr bwMode="auto">
          <a:xfrm>
            <a:off x="6702425" y="4851400"/>
            <a:ext cx="4100513" cy="790575"/>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79500"/>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eaLnBrk="1" hangingPunct="1">
              <a:lnSpc>
                <a:spcPct val="130000"/>
              </a:lnSpc>
              <a:spcBef>
                <a:spcPct val="0"/>
              </a:spcBef>
              <a:buClrTx/>
              <a:buFontTx/>
              <a:buNone/>
            </a:pPr>
            <a:r>
              <a:rPr lang="en-US" altLang="en-US" sz="1400" b="1">
                <a:latin typeface="Helvetica Neue UltraLight"/>
                <a:ea typeface="Helvetica Neue UltraLight"/>
                <a:cs typeface="Helvetica Neue UltraLight"/>
                <a:sym typeface="Helvetica Neue UltraLight"/>
              </a:rPr>
              <a:t>Sherri Andrews, Ph.D.</a:t>
            </a:r>
          </a:p>
          <a:p>
            <a:pPr eaLnBrk="1" hangingPunct="1">
              <a:lnSpc>
                <a:spcPct val="130000"/>
              </a:lnSpc>
              <a:spcBef>
                <a:spcPct val="0"/>
              </a:spcBef>
              <a:buClrTx/>
              <a:buFontTx/>
              <a:buNone/>
            </a:pPr>
            <a:r>
              <a:rPr lang="en-US" altLang="en-US" sz="1400" b="1">
                <a:latin typeface="Helvetica Neue UltraLight"/>
                <a:ea typeface="Helvetica Neue UltraLight"/>
                <a:cs typeface="Helvetica Neue UltraLight"/>
                <a:sym typeface="Helvetica Neue UltraLight"/>
              </a:rPr>
              <a:t>sherri_andrews@bio-rad.com</a:t>
            </a:r>
          </a:p>
        </p:txBody>
      </p:sp>
      <p:sp>
        <p:nvSpPr>
          <p:cNvPr id="4102" name="AutoShape 4"/>
          <p:cNvSpPr>
            <a:spLocks/>
          </p:cNvSpPr>
          <p:nvPr/>
        </p:nvSpPr>
        <p:spPr bwMode="auto">
          <a:xfrm>
            <a:off x="177800" y="1225550"/>
            <a:ext cx="4100513" cy="790575"/>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79500"/>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eaLnBrk="1" hangingPunct="1">
              <a:lnSpc>
                <a:spcPct val="130000"/>
              </a:lnSpc>
              <a:spcBef>
                <a:spcPct val="0"/>
              </a:spcBef>
              <a:buClrTx/>
              <a:buFontTx/>
              <a:buNone/>
            </a:pPr>
            <a:r>
              <a:rPr lang="en-US" altLang="en-US" sz="1400" b="1">
                <a:latin typeface="Helvetica Neue UltraLight"/>
                <a:ea typeface="Helvetica Neue UltraLight"/>
                <a:cs typeface="Helvetica Neue UltraLight"/>
                <a:sym typeface="Helvetica Neue UltraLight"/>
              </a:rPr>
              <a:t>Damon Tighe</a:t>
            </a:r>
          </a:p>
          <a:p>
            <a:pPr eaLnBrk="1" hangingPunct="1">
              <a:lnSpc>
                <a:spcPct val="130000"/>
              </a:lnSpc>
              <a:spcBef>
                <a:spcPct val="0"/>
              </a:spcBef>
              <a:buClrTx/>
              <a:buFontTx/>
              <a:buNone/>
            </a:pPr>
            <a:r>
              <a:rPr lang="en-US" altLang="en-US" sz="1400" b="1">
                <a:latin typeface="Helvetica Neue UltraLight"/>
                <a:ea typeface="Helvetica Neue UltraLight"/>
                <a:cs typeface="Helvetica Neue UltraLight"/>
                <a:sym typeface="Helvetica Neue UltraLight"/>
              </a:rPr>
              <a:t>damon_tighe@bio-rad.com</a:t>
            </a:r>
          </a:p>
        </p:txBody>
      </p:sp>
      <p:pic>
        <p:nvPicPr>
          <p:cNvPr id="2051" name="Picture 3"/>
          <p:cNvPicPr>
            <a:picLocks noChangeAspect="1" noChangeArrowheads="1"/>
          </p:cNvPicPr>
          <p:nvPr/>
        </p:nvPicPr>
        <p:blipFill>
          <a:blip r:embed="rId4"/>
          <a:srcRect/>
          <a:stretch>
            <a:fillRect/>
          </a:stretch>
        </p:blipFill>
        <p:spPr bwMode="auto">
          <a:xfrm>
            <a:off x="3798888" y="4540250"/>
            <a:ext cx="842962" cy="841375"/>
          </a:xfrm>
          <a:prstGeom prst="rect">
            <a:avLst/>
          </a:prstGeom>
          <a:noFill/>
          <a:ln w="19050">
            <a:solidFill>
              <a:schemeClr val="accent3"/>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pic>
        <p:nvPicPr>
          <p:cNvPr id="2052" name="Picture 4"/>
          <p:cNvPicPr>
            <a:picLocks noChangeAspect="1" noChangeArrowheads="1"/>
          </p:cNvPicPr>
          <p:nvPr/>
        </p:nvPicPr>
        <p:blipFill>
          <a:blip r:embed="rId5"/>
          <a:srcRect/>
          <a:stretch>
            <a:fillRect/>
          </a:stretch>
        </p:blipFill>
        <p:spPr bwMode="auto">
          <a:xfrm>
            <a:off x="6140450" y="4019550"/>
            <a:ext cx="830263" cy="831850"/>
          </a:xfrm>
          <a:prstGeom prst="rect">
            <a:avLst/>
          </a:prstGeom>
          <a:noFill/>
          <a:ln w="19050">
            <a:solidFill>
              <a:schemeClr val="accent3"/>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pic>
        <p:nvPicPr>
          <p:cNvPr id="2054" name="Picture 6" descr="Damon Tighe"/>
          <p:cNvPicPr>
            <a:picLocks noChangeAspect="1" noChangeArrowheads="1"/>
          </p:cNvPicPr>
          <p:nvPr/>
        </p:nvPicPr>
        <p:blipFill>
          <a:blip r:embed="rId6"/>
          <a:srcRect/>
          <a:stretch>
            <a:fillRect/>
          </a:stretch>
        </p:blipFill>
        <p:spPr bwMode="auto">
          <a:xfrm>
            <a:off x="625475" y="2633663"/>
            <a:ext cx="908050" cy="908050"/>
          </a:xfrm>
          <a:prstGeom prst="rect">
            <a:avLst/>
          </a:prstGeom>
          <a:noFill/>
          <a:ln w="19050">
            <a:solidFill>
              <a:schemeClr val="accent3"/>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4352" name="Picture 16"/>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7251" t="25532" r="72502" b="37538"/>
          <a:stretch/>
        </p:blipFill>
        <p:spPr bwMode="auto">
          <a:xfrm>
            <a:off x="6014533" y="1879107"/>
            <a:ext cx="853173" cy="875320"/>
          </a:xfrm>
          <a:prstGeom prst="rect">
            <a:avLst/>
          </a:prstGeom>
          <a:noFill/>
          <a:ln>
            <a:noFill/>
          </a:ln>
          <a:effectLst>
            <a:outerShdw blurRad="50800" dist="38100" dir="2700000" algn="tl" rotWithShape="0">
              <a:prstClr val="black">
                <a:alpha val="40000"/>
              </a:prstClr>
            </a:outerShdw>
          </a:effectLst>
          <a:scene3d>
            <a:camera prst="orthographicFront"/>
            <a:lightRig rig="threePt" dir="t"/>
          </a:scene3d>
          <a:sp3d extrusionH="38100" contourW="31750">
            <a:bevelT w="0"/>
            <a:contourClr>
              <a:schemeClr val="bg1"/>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107" name="AutoShape 4"/>
          <p:cNvSpPr>
            <a:spLocks/>
          </p:cNvSpPr>
          <p:nvPr/>
        </p:nvSpPr>
        <p:spPr bwMode="auto">
          <a:xfrm>
            <a:off x="4745038" y="1146175"/>
            <a:ext cx="4100512" cy="790575"/>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79500"/>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eaLnBrk="1" hangingPunct="1">
              <a:lnSpc>
                <a:spcPct val="130000"/>
              </a:lnSpc>
              <a:spcBef>
                <a:spcPct val="0"/>
              </a:spcBef>
              <a:buClrTx/>
              <a:buFontTx/>
              <a:buNone/>
            </a:pPr>
            <a:r>
              <a:rPr lang="en-US" altLang="en-US" sz="1400" b="1">
                <a:latin typeface="Helvetica Neue UltraLight"/>
                <a:ea typeface="Helvetica Neue UltraLight"/>
                <a:cs typeface="Helvetica Neue UltraLight"/>
                <a:sym typeface="Helvetica Neue UltraLight"/>
              </a:rPr>
              <a:t>Tamica Stubbs</a:t>
            </a:r>
          </a:p>
          <a:p>
            <a:pPr eaLnBrk="1" hangingPunct="1">
              <a:lnSpc>
                <a:spcPct val="130000"/>
              </a:lnSpc>
              <a:spcBef>
                <a:spcPct val="0"/>
              </a:spcBef>
              <a:buClrTx/>
              <a:buFontTx/>
              <a:buNone/>
            </a:pPr>
            <a:r>
              <a:rPr lang="en-US" altLang="en-US" sz="1400" b="1">
                <a:latin typeface="Helvetica Neue UltraLight"/>
                <a:ea typeface="Helvetica Neue UltraLight"/>
                <a:cs typeface="Helvetica Neue UltraLight"/>
                <a:sym typeface="Helvetica Neue UltraLight"/>
              </a:rPr>
              <a:t>tamica_stubbs@bio-rad.com</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pPr eaLnBrk="1" hangingPunct="1"/>
            <a:r>
              <a:rPr lang="en-US" altLang="en-US" b="1" smtClean="0">
                <a:solidFill>
                  <a:schemeClr val="tx1"/>
                </a:solidFill>
              </a:rPr>
              <a:t>Detecting Processed DNA Samples: </a:t>
            </a:r>
            <a:br>
              <a:rPr lang="en-US" altLang="en-US" b="1" smtClean="0">
                <a:solidFill>
                  <a:schemeClr val="tx1"/>
                </a:solidFill>
              </a:rPr>
            </a:br>
            <a:r>
              <a:rPr lang="en-US" altLang="en-US" b="1" smtClean="0">
                <a:solidFill>
                  <a:schemeClr val="tx1"/>
                </a:solidFill>
              </a:rPr>
              <a:t>Gel Electrophoresis</a:t>
            </a:r>
          </a:p>
        </p:txBody>
      </p:sp>
      <p:sp>
        <p:nvSpPr>
          <p:cNvPr id="22531" name="TextBox 3"/>
          <p:cNvSpPr txBox="1">
            <a:spLocks noChangeArrowheads="1"/>
          </p:cNvSpPr>
          <p:nvPr/>
        </p:nvSpPr>
        <p:spPr bwMode="auto">
          <a:xfrm>
            <a:off x="203200" y="1328738"/>
            <a:ext cx="3406775" cy="224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2575" indent="-282575">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79500"/>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spcBef>
                <a:spcPct val="0"/>
              </a:spcBef>
              <a:spcAft>
                <a:spcPts val="5000"/>
              </a:spcAft>
              <a:buClrTx/>
              <a:buFont typeface="Arial" panose="020B0604020202020204" pitchFamily="34" charset="0"/>
              <a:buAutoNum type="arabicPeriod"/>
            </a:pPr>
            <a:r>
              <a:rPr lang="en-US" altLang="en-US" sz="2000" b="1"/>
              <a:t>Add </a:t>
            </a:r>
            <a:r>
              <a:rPr lang="en-US" altLang="en-US" sz="2000" b="1">
                <a:solidFill>
                  <a:srgbClr val="FF3300"/>
                </a:solidFill>
              </a:rPr>
              <a:t>4 µl </a:t>
            </a:r>
            <a:r>
              <a:rPr lang="en-US" altLang="en-US" sz="2000" b="1"/>
              <a:t>of UView loading dye (ULD) into each of your samples. </a:t>
            </a:r>
            <a:r>
              <a:rPr lang="en-US" altLang="en-US" sz="2000" b="1">
                <a:solidFill>
                  <a:srgbClr val="FF3300"/>
                </a:solidFill>
              </a:rPr>
              <a:t>Use a separate tip for each sample! </a:t>
            </a:r>
            <a:r>
              <a:rPr lang="en-US" altLang="en-US" sz="2000" b="1"/>
              <a:t>Cap the tubes and mix by flicking with your finger.</a:t>
            </a:r>
            <a:endParaRPr lang="en-US" altLang="en-US" sz="2000" b="1">
              <a:solidFill>
                <a:srgbClr val="FF3300"/>
              </a:solidFill>
            </a:endParaRPr>
          </a:p>
        </p:txBody>
      </p:sp>
      <p:pic>
        <p:nvPicPr>
          <p:cNvPr id="22532" name="Picture 2" descr="C:\Users\lbrown1\AppData\Roaming\PixelMetrics\CaptureWiz\Temp\29.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44913" y="1514475"/>
            <a:ext cx="5168900" cy="198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4800600" y="1512888"/>
            <a:ext cx="1423988" cy="315912"/>
          </a:xfrm>
          <a:prstGeom prst="rect">
            <a:avLst/>
          </a:prstGeom>
          <a:noFill/>
        </p:spPr>
        <p:txBody>
          <a:bodyPr>
            <a:spAutoFit/>
          </a:bodyPr>
          <a:lstStyle/>
          <a:p>
            <a:pPr>
              <a:defRPr/>
            </a:pPr>
            <a:r>
              <a:rPr lang="en-US" sz="1450" b="1" dirty="0" err="1">
                <a:solidFill>
                  <a:srgbClr val="00B050"/>
                </a:solidFill>
                <a:ea typeface="MS PGothic" pitchFamily="34" charset="-128"/>
              </a:rPr>
              <a:t>UView</a:t>
            </a:r>
            <a:endParaRPr lang="en-US" sz="1450" b="1" dirty="0">
              <a:solidFill>
                <a:srgbClr val="00B050"/>
              </a:solidFill>
              <a:ea typeface="MS PGothic" pitchFamily="34" charset="-128"/>
            </a:endParaRPr>
          </a:p>
        </p:txBody>
      </p:sp>
      <p:sp>
        <p:nvSpPr>
          <p:cNvPr id="22534" name="TextBox 3"/>
          <p:cNvSpPr txBox="1">
            <a:spLocks noChangeArrowheads="1"/>
          </p:cNvSpPr>
          <p:nvPr/>
        </p:nvSpPr>
        <p:spPr bwMode="auto">
          <a:xfrm>
            <a:off x="269875" y="3906838"/>
            <a:ext cx="33401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79500"/>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spcBef>
                <a:spcPct val="0"/>
              </a:spcBef>
              <a:spcAft>
                <a:spcPts val="4000"/>
              </a:spcAft>
              <a:buClrTx/>
              <a:buFont typeface="Wingdings" panose="05000000000000000000" pitchFamily="2" charset="2"/>
              <a:buNone/>
            </a:pPr>
            <a:r>
              <a:rPr lang="en-US" altLang="en-US" sz="2000" b="1"/>
              <a:t>2. Place an agarose gel in the gel box. Make sure the wells are near the black (-) electrode.</a:t>
            </a:r>
          </a:p>
        </p:txBody>
      </p:sp>
      <p:pic>
        <p:nvPicPr>
          <p:cNvPr id="22535" name="Picture 4" descr="C:\Users\lbrown1\AppData\Roaming\PixelMetrics\CaptureWiz\Temp\31.png"/>
          <p:cNvPicPr>
            <a:picLocks noChangeAspect="1" noChangeArrowheads="1"/>
          </p:cNvPicPr>
          <p:nvPr/>
        </p:nvPicPr>
        <p:blipFill>
          <a:blip r:embed="rId4">
            <a:extLst>
              <a:ext uri="{28A0092B-C50C-407E-A947-70E740481C1C}">
                <a14:useLocalDpi xmlns:a14="http://schemas.microsoft.com/office/drawing/2010/main" val="0"/>
              </a:ext>
            </a:extLst>
          </a:blip>
          <a:srcRect t="45271"/>
          <a:stretch>
            <a:fillRect/>
          </a:stretch>
        </p:blipFill>
        <p:spPr bwMode="auto">
          <a:xfrm>
            <a:off x="5368925" y="4425950"/>
            <a:ext cx="2262188" cy="150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6" name="Oval 2"/>
          <p:cNvSpPr>
            <a:spLocks noChangeArrowheads="1"/>
          </p:cNvSpPr>
          <p:nvPr/>
        </p:nvSpPr>
        <p:spPr bwMode="auto">
          <a:xfrm>
            <a:off x="7497763" y="4883150"/>
            <a:ext cx="222250" cy="207963"/>
          </a:xfrm>
          <a:prstGeom prst="ellipse">
            <a:avLst/>
          </a:prstGeom>
          <a:solidFill>
            <a:srgbClr val="FF0000"/>
          </a:solidFill>
          <a:ln w="19050" algn="ctr">
            <a:solidFill>
              <a:schemeClr val="tx1"/>
            </a:solidFill>
            <a:round/>
            <a:headEnd/>
            <a:tailEnd/>
          </a:ln>
        </p:spPr>
        <p:txBody>
          <a:bodyPr/>
          <a:lstStyle>
            <a:lvl1pPr>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79500"/>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endParaRPr lang="en-US" altLang="en-US"/>
          </a:p>
        </p:txBody>
      </p:sp>
      <p:sp>
        <p:nvSpPr>
          <p:cNvPr id="22537" name="Oval 8"/>
          <p:cNvSpPr>
            <a:spLocks noChangeArrowheads="1"/>
          </p:cNvSpPr>
          <p:nvPr/>
        </p:nvSpPr>
        <p:spPr bwMode="auto">
          <a:xfrm>
            <a:off x="5334000" y="4565650"/>
            <a:ext cx="223838" cy="207963"/>
          </a:xfrm>
          <a:prstGeom prst="ellipse">
            <a:avLst/>
          </a:prstGeom>
          <a:solidFill>
            <a:schemeClr val="tx1"/>
          </a:solidFill>
          <a:ln w="19050" algn="ctr">
            <a:solidFill>
              <a:schemeClr val="tx1"/>
            </a:solidFill>
            <a:round/>
            <a:headEnd/>
            <a:tailEnd/>
          </a:ln>
        </p:spPr>
        <p:txBody>
          <a:bodyPr/>
          <a:lstStyle>
            <a:lvl1pPr>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79500"/>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endParaRPr lang="en-US" altLang="en-US"/>
          </a:p>
        </p:txBody>
      </p:sp>
      <p:cxnSp>
        <p:nvCxnSpPr>
          <p:cNvPr id="22538" name="Straight Connector 4"/>
          <p:cNvCxnSpPr>
            <a:cxnSpLocks noChangeShapeType="1"/>
          </p:cNvCxnSpPr>
          <p:nvPr/>
        </p:nvCxnSpPr>
        <p:spPr bwMode="auto">
          <a:xfrm flipH="1">
            <a:off x="6619875" y="4264025"/>
            <a:ext cx="44450" cy="457200"/>
          </a:xfrm>
          <a:prstGeom prst="line">
            <a:avLst/>
          </a:prstGeom>
          <a:noFill/>
          <a:ln w="114300" algn="ctr">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539" name="Straight Connector 11"/>
          <p:cNvCxnSpPr>
            <a:cxnSpLocks noChangeShapeType="1"/>
          </p:cNvCxnSpPr>
          <p:nvPr/>
        </p:nvCxnSpPr>
        <p:spPr bwMode="auto">
          <a:xfrm flipH="1">
            <a:off x="6608763" y="4759325"/>
            <a:ext cx="22225" cy="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 name="Plus 15"/>
          <p:cNvSpPr/>
          <p:nvPr/>
        </p:nvSpPr>
        <p:spPr bwMode="auto">
          <a:xfrm>
            <a:off x="7497763" y="4873625"/>
            <a:ext cx="241300" cy="187325"/>
          </a:xfrm>
          <a:prstGeom prst="mathPlus">
            <a:avLst/>
          </a:prstGeom>
          <a:solidFill>
            <a:schemeClr val="bg1"/>
          </a:solidFill>
          <a:ln w="9525" cap="flat" cmpd="sng" algn="ctr">
            <a:solidFill>
              <a:schemeClr val="tx1"/>
            </a:solidFill>
            <a:prstDash val="solid"/>
            <a:round/>
            <a:headEnd type="none" w="med" len="med"/>
            <a:tailEnd type="none" w="med" len="med"/>
          </a:ln>
          <a:effectLst/>
          <a:extLst/>
        </p:spPr>
        <p:txBody>
          <a:bodyPr/>
          <a:lstStyle/>
          <a:p>
            <a:pPr>
              <a:defRPr/>
            </a:pPr>
            <a:endParaRPr lang="en-US"/>
          </a:p>
        </p:txBody>
      </p:sp>
      <p:sp>
        <p:nvSpPr>
          <p:cNvPr id="13" name="Minus 12"/>
          <p:cNvSpPr/>
          <p:nvPr/>
        </p:nvSpPr>
        <p:spPr bwMode="auto">
          <a:xfrm>
            <a:off x="5334000" y="4565650"/>
            <a:ext cx="190500" cy="203200"/>
          </a:xfrm>
          <a:prstGeom prst="mathMinus">
            <a:avLst/>
          </a:prstGeom>
          <a:solidFill>
            <a:schemeClr val="bg1"/>
          </a:solidFill>
          <a:ln w="9525" cap="flat" cmpd="sng" algn="ctr">
            <a:solidFill>
              <a:schemeClr val="tx1"/>
            </a:solidFill>
            <a:prstDash val="solid"/>
            <a:round/>
            <a:headEnd type="none" w="med" len="med"/>
            <a:tailEnd type="none" w="med" len="med"/>
          </a:ln>
          <a:effectLst/>
          <a:extLst/>
        </p:spPr>
        <p:txBody>
          <a:bodyPr/>
          <a:lstStyle/>
          <a:p>
            <a:pPr>
              <a:defRPr/>
            </a:pPr>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TextBox 3"/>
          <p:cNvSpPr txBox="1">
            <a:spLocks noChangeArrowheads="1"/>
          </p:cNvSpPr>
          <p:nvPr/>
        </p:nvSpPr>
        <p:spPr bwMode="auto">
          <a:xfrm>
            <a:off x="360363" y="1392238"/>
            <a:ext cx="4716462" cy="3846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1pPr>
            <a:lvl2pPr>
              <a:spcBef>
                <a:spcPct val="20000"/>
              </a:spcBef>
              <a:buChar char="–"/>
              <a:defRPr sz="2000">
                <a:solidFill>
                  <a:srgbClr val="079500"/>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buFont typeface="Wingdings" panose="05000000000000000000" pitchFamily="2" charset="2"/>
              <a:buNone/>
            </a:pPr>
            <a:r>
              <a:rPr lang="en-US" altLang="en-US" sz="2000" b="1"/>
              <a:t>3. Fill the electrophoresis chamber   with 1x TAE buffer to cover the gel,.</a:t>
            </a:r>
          </a:p>
          <a:p>
            <a:pPr>
              <a:buFont typeface="Wingdings" panose="05000000000000000000" pitchFamily="2" charset="2"/>
              <a:buAutoNum type="arabicPeriod"/>
            </a:pPr>
            <a:endParaRPr lang="en-US" altLang="en-US" sz="2000"/>
          </a:p>
          <a:p>
            <a:pPr>
              <a:spcBef>
                <a:spcPct val="0"/>
              </a:spcBef>
              <a:buClrTx/>
              <a:buFont typeface="Wingdings" panose="05000000000000000000" pitchFamily="2" charset="2"/>
              <a:buNone/>
            </a:pPr>
            <a:r>
              <a:rPr lang="en-US" altLang="en-US" sz="2000" b="1"/>
              <a:t>4. Using a separate tip for each sample, </a:t>
            </a:r>
            <a:r>
              <a:rPr lang="en-US" altLang="en-US" sz="2000" b="1">
                <a:hlinkClick r:id="rId3"/>
              </a:rPr>
              <a:t>load your gel</a:t>
            </a:r>
            <a:r>
              <a:rPr lang="en-US" altLang="en-US" sz="2000" b="1"/>
              <a:t>:</a:t>
            </a:r>
          </a:p>
          <a:p>
            <a:pPr lvl="1">
              <a:spcBef>
                <a:spcPct val="0"/>
              </a:spcBef>
              <a:buFontTx/>
              <a:buNone/>
            </a:pPr>
            <a:r>
              <a:rPr lang="en-US" altLang="en-US" b="1">
                <a:solidFill>
                  <a:schemeClr val="tx1"/>
                </a:solidFill>
              </a:rPr>
              <a:t>Lane 1: M, DNA size marker, 10 </a:t>
            </a:r>
            <a:r>
              <a:rPr lang="el-GR" altLang="en-US" b="1">
                <a:solidFill>
                  <a:schemeClr val="tx1"/>
                </a:solidFill>
              </a:rPr>
              <a:t>μ</a:t>
            </a:r>
            <a:r>
              <a:rPr lang="en-US" altLang="en-US" b="1">
                <a:solidFill>
                  <a:schemeClr val="tx1"/>
                </a:solidFill>
              </a:rPr>
              <a:t>l</a:t>
            </a:r>
          </a:p>
          <a:p>
            <a:pPr lvl="1">
              <a:spcBef>
                <a:spcPct val="0"/>
              </a:spcBef>
              <a:buFontTx/>
              <a:buNone/>
            </a:pPr>
            <a:r>
              <a:rPr lang="en-US" altLang="en-US" b="1">
                <a:solidFill>
                  <a:schemeClr val="tx1"/>
                </a:solidFill>
              </a:rPr>
              <a:t>Lane 2: CS, green, 20 μl</a:t>
            </a:r>
          </a:p>
          <a:p>
            <a:pPr lvl="1">
              <a:spcBef>
                <a:spcPct val="0"/>
              </a:spcBef>
              <a:buFontTx/>
              <a:buNone/>
            </a:pPr>
            <a:r>
              <a:rPr lang="en-US" altLang="en-US" b="1">
                <a:solidFill>
                  <a:schemeClr val="tx1"/>
                </a:solidFill>
              </a:rPr>
              <a:t>Lane 3: S1, blue, 20 μl</a:t>
            </a:r>
          </a:p>
          <a:p>
            <a:pPr lvl="1">
              <a:spcBef>
                <a:spcPct val="0"/>
              </a:spcBef>
              <a:buFontTx/>
              <a:buNone/>
            </a:pPr>
            <a:r>
              <a:rPr lang="en-US" altLang="en-US" b="1">
                <a:solidFill>
                  <a:schemeClr val="tx1"/>
                </a:solidFill>
              </a:rPr>
              <a:t>Lane 4: S2, orange, 20 </a:t>
            </a:r>
            <a:r>
              <a:rPr lang="el-GR" altLang="en-US" b="1">
                <a:solidFill>
                  <a:schemeClr val="tx1"/>
                </a:solidFill>
              </a:rPr>
              <a:t>μ</a:t>
            </a:r>
            <a:r>
              <a:rPr lang="en-US" altLang="en-US" b="1">
                <a:solidFill>
                  <a:schemeClr val="tx1"/>
                </a:solidFill>
              </a:rPr>
              <a:t>l</a:t>
            </a:r>
          </a:p>
          <a:p>
            <a:pPr lvl="1">
              <a:spcBef>
                <a:spcPct val="0"/>
              </a:spcBef>
              <a:buFontTx/>
              <a:buNone/>
            </a:pPr>
            <a:r>
              <a:rPr lang="pt-BR" altLang="en-US" b="1">
                <a:solidFill>
                  <a:schemeClr val="tx1"/>
                </a:solidFill>
              </a:rPr>
              <a:t>Lane 5: S3, violet, 20 μl</a:t>
            </a:r>
          </a:p>
          <a:p>
            <a:pPr lvl="1">
              <a:spcBef>
                <a:spcPct val="0"/>
              </a:spcBef>
              <a:buFontTx/>
              <a:buNone/>
            </a:pPr>
            <a:r>
              <a:rPr lang="es-ES" altLang="en-US" b="1">
                <a:solidFill>
                  <a:schemeClr val="tx1"/>
                </a:solidFill>
              </a:rPr>
              <a:t>Lane 6: S4, red, 20 μl</a:t>
            </a:r>
          </a:p>
          <a:p>
            <a:pPr lvl="1">
              <a:spcBef>
                <a:spcPct val="0"/>
              </a:spcBef>
              <a:buFontTx/>
              <a:buNone/>
            </a:pPr>
            <a:r>
              <a:rPr lang="en-US" altLang="en-US" b="1">
                <a:solidFill>
                  <a:schemeClr val="tx1"/>
                </a:solidFill>
              </a:rPr>
              <a:t>Lane 7: S5, yellow, 20 μl</a:t>
            </a:r>
          </a:p>
        </p:txBody>
      </p:sp>
      <p:pic>
        <p:nvPicPr>
          <p:cNvPr id="23555" name="Picture 2" descr="C:\Users\lbrown1\AppData\Roaming\PixelMetrics\CaptureWiz\Temp\30.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76825" y="1276350"/>
            <a:ext cx="2846388" cy="190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6" name="Picture 4" descr="C:\Users\lbrown1\AppData\Roaming\PixelMetrics\CaptureWiz\Temp\3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92713" y="3178175"/>
            <a:ext cx="2262187" cy="275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7" name="Title 1"/>
          <p:cNvSpPr>
            <a:spLocks noGrp="1"/>
          </p:cNvSpPr>
          <p:nvPr>
            <p:ph type="title"/>
          </p:nvPr>
        </p:nvSpPr>
        <p:spPr/>
        <p:txBody>
          <a:bodyPr/>
          <a:lstStyle/>
          <a:p>
            <a:endParaRPr lang="en-US" altLang="en-US" smtClean="0"/>
          </a:p>
        </p:txBody>
      </p:sp>
      <p:sp>
        <p:nvSpPr>
          <p:cNvPr id="7" name="Title 1"/>
          <p:cNvSpPr txBox="1">
            <a:spLocks/>
          </p:cNvSpPr>
          <p:nvPr/>
        </p:nvSpPr>
        <p:spPr bwMode="auto">
          <a:xfrm>
            <a:off x="696913" y="301625"/>
            <a:ext cx="6934200" cy="76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lgn="l" rtl="0" eaLnBrk="0" fontAlgn="base" hangingPunct="0">
              <a:spcBef>
                <a:spcPct val="0"/>
              </a:spcBef>
              <a:spcAft>
                <a:spcPct val="0"/>
              </a:spcAft>
              <a:defRPr sz="2800">
                <a:solidFill>
                  <a:schemeClr val="bg2"/>
                </a:solidFill>
                <a:latin typeface="+mj-lt"/>
                <a:ea typeface="MS PGothic" pitchFamily="34" charset="-128"/>
                <a:cs typeface="+mj-cs"/>
              </a:defRPr>
            </a:lvl1pPr>
            <a:lvl2pPr algn="l" rtl="0" eaLnBrk="0" fontAlgn="base" hangingPunct="0">
              <a:spcBef>
                <a:spcPct val="0"/>
              </a:spcBef>
              <a:spcAft>
                <a:spcPct val="0"/>
              </a:spcAft>
              <a:defRPr sz="2800">
                <a:solidFill>
                  <a:schemeClr val="bg2"/>
                </a:solidFill>
                <a:latin typeface="Arial" pitchFamily="34" charset="0"/>
                <a:ea typeface="MS PGothic" pitchFamily="34" charset="-128"/>
              </a:defRPr>
            </a:lvl2pPr>
            <a:lvl3pPr algn="l" rtl="0" eaLnBrk="0" fontAlgn="base" hangingPunct="0">
              <a:spcBef>
                <a:spcPct val="0"/>
              </a:spcBef>
              <a:spcAft>
                <a:spcPct val="0"/>
              </a:spcAft>
              <a:defRPr sz="2800">
                <a:solidFill>
                  <a:schemeClr val="bg2"/>
                </a:solidFill>
                <a:latin typeface="Arial" pitchFamily="34" charset="0"/>
                <a:ea typeface="MS PGothic" pitchFamily="34" charset="-128"/>
              </a:defRPr>
            </a:lvl3pPr>
            <a:lvl4pPr algn="l" rtl="0" eaLnBrk="0" fontAlgn="base" hangingPunct="0">
              <a:spcBef>
                <a:spcPct val="0"/>
              </a:spcBef>
              <a:spcAft>
                <a:spcPct val="0"/>
              </a:spcAft>
              <a:defRPr sz="2800">
                <a:solidFill>
                  <a:schemeClr val="bg2"/>
                </a:solidFill>
                <a:latin typeface="Arial" pitchFamily="34" charset="0"/>
                <a:ea typeface="MS PGothic" pitchFamily="34" charset="-128"/>
              </a:defRPr>
            </a:lvl4pPr>
            <a:lvl5pPr algn="l" rtl="0" eaLnBrk="0" fontAlgn="base" hangingPunct="0">
              <a:spcBef>
                <a:spcPct val="0"/>
              </a:spcBef>
              <a:spcAft>
                <a:spcPct val="0"/>
              </a:spcAft>
              <a:defRPr sz="2800">
                <a:solidFill>
                  <a:schemeClr val="bg2"/>
                </a:solidFill>
                <a:latin typeface="Arial" pitchFamily="34" charset="0"/>
                <a:ea typeface="MS PGothic" pitchFamily="34" charset="-128"/>
              </a:defRPr>
            </a:lvl5pPr>
            <a:lvl6pPr marL="457200" algn="l" rtl="0" fontAlgn="base">
              <a:spcBef>
                <a:spcPct val="0"/>
              </a:spcBef>
              <a:spcAft>
                <a:spcPct val="0"/>
              </a:spcAft>
              <a:defRPr sz="2800">
                <a:solidFill>
                  <a:schemeClr val="bg2"/>
                </a:solidFill>
                <a:latin typeface="Arial" pitchFamily="34" charset="0"/>
                <a:ea typeface="ＭＳ Ｐゴシック" pitchFamily="34" charset="-128"/>
              </a:defRPr>
            </a:lvl6pPr>
            <a:lvl7pPr marL="914400" algn="l" rtl="0" fontAlgn="base">
              <a:spcBef>
                <a:spcPct val="0"/>
              </a:spcBef>
              <a:spcAft>
                <a:spcPct val="0"/>
              </a:spcAft>
              <a:defRPr sz="2800">
                <a:solidFill>
                  <a:schemeClr val="bg2"/>
                </a:solidFill>
                <a:latin typeface="Arial" pitchFamily="34" charset="0"/>
                <a:ea typeface="ＭＳ Ｐゴシック" pitchFamily="34" charset="-128"/>
              </a:defRPr>
            </a:lvl7pPr>
            <a:lvl8pPr marL="1371600" algn="l" rtl="0" fontAlgn="base">
              <a:spcBef>
                <a:spcPct val="0"/>
              </a:spcBef>
              <a:spcAft>
                <a:spcPct val="0"/>
              </a:spcAft>
              <a:defRPr sz="2800">
                <a:solidFill>
                  <a:schemeClr val="bg2"/>
                </a:solidFill>
                <a:latin typeface="Arial" pitchFamily="34" charset="0"/>
                <a:ea typeface="ＭＳ Ｐゴシック" pitchFamily="34" charset="-128"/>
              </a:defRPr>
            </a:lvl8pPr>
            <a:lvl9pPr marL="1828800" algn="l" rtl="0" fontAlgn="base">
              <a:spcBef>
                <a:spcPct val="0"/>
              </a:spcBef>
              <a:spcAft>
                <a:spcPct val="0"/>
              </a:spcAft>
              <a:defRPr sz="2800">
                <a:solidFill>
                  <a:schemeClr val="bg2"/>
                </a:solidFill>
                <a:latin typeface="Arial" pitchFamily="34" charset="0"/>
                <a:ea typeface="ＭＳ Ｐゴシック" pitchFamily="34" charset="-128"/>
              </a:defRPr>
            </a:lvl9pPr>
          </a:lstStyle>
          <a:p>
            <a:pPr eaLnBrk="1" hangingPunct="1">
              <a:defRPr/>
            </a:pPr>
            <a:r>
              <a:rPr lang="en-US" altLang="en-US" b="1" kern="0" dirty="0" smtClean="0">
                <a:solidFill>
                  <a:schemeClr val="tx1"/>
                </a:solidFill>
              </a:rPr>
              <a:t>Detecting Processed DNA Samples: </a:t>
            </a:r>
            <a:br>
              <a:rPr lang="en-US" altLang="en-US" b="1" kern="0" dirty="0" smtClean="0">
                <a:solidFill>
                  <a:schemeClr val="tx1"/>
                </a:solidFill>
              </a:rPr>
            </a:br>
            <a:r>
              <a:rPr lang="en-US" altLang="en-US" b="1" kern="0" dirty="0" smtClean="0">
                <a:solidFill>
                  <a:schemeClr val="tx1"/>
                </a:solidFill>
              </a:rPr>
              <a:t>Gel Electrophoresis (cont.)</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C:\Users\lbrown1\AppData\Roaming\PixelMetrics\CaptureWiz\Temp\3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32263" y="1708150"/>
            <a:ext cx="4918075" cy="315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7" name="TextBox 3"/>
          <p:cNvSpPr txBox="1">
            <a:spLocks noChangeArrowheads="1"/>
          </p:cNvSpPr>
          <p:nvPr/>
        </p:nvSpPr>
        <p:spPr bwMode="auto">
          <a:xfrm>
            <a:off x="360363" y="1392238"/>
            <a:ext cx="3848100" cy="3786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Clr>
                <a:schemeClr val="accent1"/>
              </a:buClr>
              <a:buFont typeface="Wingdings" pitchFamily="2" charset="2"/>
              <a:buChar char="§"/>
              <a:defRPr sz="2400">
                <a:solidFill>
                  <a:schemeClr val="tx1"/>
                </a:solidFill>
                <a:latin typeface="Arial" pitchFamily="34" charset="0"/>
                <a:ea typeface="MS PGothic" pitchFamily="34" charset="-128"/>
              </a:defRPr>
            </a:lvl1pPr>
            <a:lvl2pPr marL="742950" indent="-285750">
              <a:spcBef>
                <a:spcPct val="20000"/>
              </a:spcBef>
              <a:buChar char="–"/>
              <a:defRPr sz="2000">
                <a:solidFill>
                  <a:srgbClr val="079500"/>
                </a:solidFill>
                <a:latin typeface="Arial" pitchFamily="34" charset="0"/>
                <a:ea typeface="MS PGothic" pitchFamily="34" charset="-128"/>
              </a:defRPr>
            </a:lvl2pPr>
            <a:lvl3pPr marL="1143000" indent="-228600">
              <a:spcBef>
                <a:spcPct val="20000"/>
              </a:spcBef>
              <a:buChar char="•"/>
              <a:defRPr>
                <a:solidFill>
                  <a:schemeClr val="tx1"/>
                </a:solidFill>
                <a:latin typeface="Arial" pitchFamily="34" charset="0"/>
                <a:ea typeface="MS PGothic" pitchFamily="34" charset="-128"/>
              </a:defRPr>
            </a:lvl3pPr>
            <a:lvl4pPr marL="1600200" indent="-228600">
              <a:spcBef>
                <a:spcPct val="20000"/>
              </a:spcBef>
              <a:buChar char="–"/>
              <a:defRPr sz="1600">
                <a:solidFill>
                  <a:schemeClr val="tx1"/>
                </a:solidFill>
                <a:latin typeface="Arial" pitchFamily="34" charset="0"/>
                <a:ea typeface="MS PGothic" pitchFamily="34" charset="-128"/>
              </a:defRPr>
            </a:lvl4pPr>
            <a:lvl5pPr marL="2057400" indent="-228600">
              <a:spcBef>
                <a:spcPct val="20000"/>
              </a:spcBef>
              <a:buChar char="»"/>
              <a:defRPr sz="14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sz="14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sz="14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sz="14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sz="1400">
                <a:solidFill>
                  <a:schemeClr val="tx1"/>
                </a:solidFill>
                <a:latin typeface="Arial" pitchFamily="34" charset="0"/>
                <a:ea typeface="MS PGothic" pitchFamily="34" charset="-128"/>
              </a:defRPr>
            </a:lvl9pPr>
          </a:lstStyle>
          <a:p>
            <a:pPr marL="0" indent="0">
              <a:spcBef>
                <a:spcPct val="0"/>
              </a:spcBef>
              <a:buClrTx/>
              <a:buFont typeface="Wingdings" pitchFamily="2" charset="2"/>
              <a:buNone/>
              <a:defRPr/>
            </a:pPr>
            <a:r>
              <a:rPr lang="en-US" altLang="en-US" sz="2000" b="1" dirty="0" smtClean="0"/>
              <a:t>5. Place the lid on the gel box, and plug the electrodes into the power supply. Electrophoresis at 200V for 20 minutes.</a:t>
            </a:r>
          </a:p>
          <a:p>
            <a:pPr marL="0" indent="0">
              <a:spcBef>
                <a:spcPct val="0"/>
              </a:spcBef>
              <a:buClrTx/>
              <a:buFont typeface="Wingdings" pitchFamily="2" charset="2"/>
              <a:buNone/>
              <a:defRPr/>
            </a:pPr>
            <a:endParaRPr lang="en-US" altLang="en-US" sz="2000" b="1" dirty="0"/>
          </a:p>
          <a:p>
            <a:pPr marL="0" indent="0">
              <a:spcBef>
                <a:spcPct val="0"/>
              </a:spcBef>
              <a:buClrTx/>
              <a:buFont typeface="Wingdings" pitchFamily="2" charset="2"/>
              <a:buNone/>
              <a:defRPr/>
            </a:pPr>
            <a:r>
              <a:rPr lang="en-US" altLang="en-US" sz="2000" b="1" dirty="0"/>
              <a:t>6. </a:t>
            </a:r>
            <a:r>
              <a:rPr lang="en-US" altLang="en-US" sz="2000" b="1" dirty="0" smtClean="0"/>
              <a:t>Put your group’s </a:t>
            </a:r>
            <a:r>
              <a:rPr lang="en-US" altLang="en-US" sz="2000" b="1" dirty="0"/>
              <a:t>Pop Culture reference, 5 suspects and a 2 sentence Crime Scenario or Paternity plot on </a:t>
            </a:r>
            <a:r>
              <a:rPr lang="en-US" altLang="en-US" sz="2000" b="1" dirty="0" smtClean="0"/>
              <a:t>your cards. </a:t>
            </a:r>
          </a:p>
          <a:p>
            <a:pPr>
              <a:spcBef>
                <a:spcPct val="0"/>
              </a:spcBef>
              <a:buClrTx/>
              <a:buFont typeface="Arial" pitchFamily="34" charset="0"/>
              <a:buAutoNum type="arabicPeriod" startAt="3"/>
              <a:defRPr/>
            </a:pPr>
            <a:endParaRPr lang="en-US" altLang="en-US" sz="2000" dirty="0" smtClean="0"/>
          </a:p>
        </p:txBody>
      </p:sp>
      <p:sp>
        <p:nvSpPr>
          <p:cNvPr id="24580" name="Oval 4"/>
          <p:cNvSpPr>
            <a:spLocks noChangeArrowheads="1"/>
          </p:cNvSpPr>
          <p:nvPr/>
        </p:nvSpPr>
        <p:spPr bwMode="auto">
          <a:xfrm>
            <a:off x="6276975" y="3535363"/>
            <a:ext cx="222250" cy="207962"/>
          </a:xfrm>
          <a:prstGeom prst="ellipse">
            <a:avLst/>
          </a:prstGeom>
          <a:solidFill>
            <a:srgbClr val="FF0000"/>
          </a:solidFill>
          <a:ln w="19050" algn="ctr">
            <a:solidFill>
              <a:schemeClr val="tx1"/>
            </a:solidFill>
            <a:round/>
            <a:headEnd/>
            <a:tailEnd/>
          </a:ln>
        </p:spPr>
        <p:txBody>
          <a:bodyPr/>
          <a:lstStyle>
            <a:lvl1pPr>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79500"/>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endParaRPr lang="en-US" altLang="en-US"/>
          </a:p>
        </p:txBody>
      </p:sp>
      <p:sp>
        <p:nvSpPr>
          <p:cNvPr id="24581" name="Oval 7"/>
          <p:cNvSpPr>
            <a:spLocks noChangeArrowheads="1"/>
          </p:cNvSpPr>
          <p:nvPr/>
        </p:nvSpPr>
        <p:spPr bwMode="auto">
          <a:xfrm>
            <a:off x="4443413" y="3081338"/>
            <a:ext cx="223837" cy="207962"/>
          </a:xfrm>
          <a:prstGeom prst="ellipse">
            <a:avLst/>
          </a:prstGeom>
          <a:solidFill>
            <a:schemeClr val="tx1"/>
          </a:solidFill>
          <a:ln w="19050" algn="ctr">
            <a:solidFill>
              <a:schemeClr val="tx1"/>
            </a:solidFill>
            <a:round/>
            <a:headEnd/>
            <a:tailEnd/>
          </a:ln>
        </p:spPr>
        <p:txBody>
          <a:bodyPr/>
          <a:lstStyle>
            <a:lvl1pPr>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79500"/>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endParaRPr lang="en-US" altLang="en-US"/>
          </a:p>
        </p:txBody>
      </p:sp>
      <p:sp>
        <p:nvSpPr>
          <p:cNvPr id="2" name="Plus 1"/>
          <p:cNvSpPr/>
          <p:nvPr/>
        </p:nvSpPr>
        <p:spPr bwMode="auto">
          <a:xfrm>
            <a:off x="6267450" y="3535363"/>
            <a:ext cx="241300" cy="185737"/>
          </a:xfrm>
          <a:prstGeom prst="mathPlus">
            <a:avLst/>
          </a:prstGeom>
          <a:solidFill>
            <a:schemeClr val="bg1"/>
          </a:solidFill>
          <a:ln w="9525" cap="flat" cmpd="sng" algn="ctr">
            <a:solidFill>
              <a:schemeClr val="tx1"/>
            </a:solidFill>
            <a:prstDash val="solid"/>
            <a:round/>
            <a:headEnd type="none" w="med" len="med"/>
            <a:tailEnd type="none" w="med" len="med"/>
          </a:ln>
          <a:effectLst/>
          <a:extLst/>
        </p:spPr>
        <p:txBody>
          <a:bodyPr/>
          <a:lstStyle/>
          <a:p>
            <a:pPr>
              <a:defRPr/>
            </a:pPr>
            <a:endParaRPr lang="en-US"/>
          </a:p>
        </p:txBody>
      </p:sp>
      <p:sp>
        <p:nvSpPr>
          <p:cNvPr id="14" name="Minus 13"/>
          <p:cNvSpPr/>
          <p:nvPr/>
        </p:nvSpPr>
        <p:spPr bwMode="auto">
          <a:xfrm>
            <a:off x="4478338" y="3081338"/>
            <a:ext cx="188912" cy="204787"/>
          </a:xfrm>
          <a:prstGeom prst="mathMinus">
            <a:avLst/>
          </a:prstGeom>
          <a:solidFill>
            <a:schemeClr val="bg1"/>
          </a:solidFill>
          <a:ln w="9525" cap="flat" cmpd="sng" algn="ctr">
            <a:solidFill>
              <a:schemeClr val="tx1"/>
            </a:solidFill>
            <a:prstDash val="solid"/>
            <a:round/>
            <a:headEnd type="none" w="med" len="med"/>
            <a:tailEnd type="none" w="med" len="med"/>
          </a:ln>
          <a:effectLst/>
          <a:extLst/>
        </p:spPr>
        <p:txBody>
          <a:bodyPr/>
          <a:lstStyle/>
          <a:p>
            <a:pPr>
              <a:defRPr/>
            </a:pPr>
            <a:endParaRPr lang="en-US"/>
          </a:p>
        </p:txBody>
      </p:sp>
      <p:sp>
        <p:nvSpPr>
          <p:cNvPr id="16" name="Title 1"/>
          <p:cNvSpPr txBox="1">
            <a:spLocks/>
          </p:cNvSpPr>
          <p:nvPr/>
        </p:nvSpPr>
        <p:spPr bwMode="auto">
          <a:xfrm>
            <a:off x="665163" y="269875"/>
            <a:ext cx="6934200" cy="76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lgn="l" rtl="0" eaLnBrk="0" fontAlgn="base" hangingPunct="0">
              <a:spcBef>
                <a:spcPct val="0"/>
              </a:spcBef>
              <a:spcAft>
                <a:spcPct val="0"/>
              </a:spcAft>
              <a:defRPr sz="2800">
                <a:solidFill>
                  <a:schemeClr val="bg2"/>
                </a:solidFill>
                <a:latin typeface="+mj-lt"/>
                <a:ea typeface="MS PGothic" pitchFamily="34" charset="-128"/>
                <a:cs typeface="+mj-cs"/>
              </a:defRPr>
            </a:lvl1pPr>
            <a:lvl2pPr algn="l" rtl="0" eaLnBrk="0" fontAlgn="base" hangingPunct="0">
              <a:spcBef>
                <a:spcPct val="0"/>
              </a:spcBef>
              <a:spcAft>
                <a:spcPct val="0"/>
              </a:spcAft>
              <a:defRPr sz="2800">
                <a:solidFill>
                  <a:schemeClr val="bg2"/>
                </a:solidFill>
                <a:latin typeface="Arial" pitchFamily="34" charset="0"/>
                <a:ea typeface="MS PGothic" pitchFamily="34" charset="-128"/>
              </a:defRPr>
            </a:lvl2pPr>
            <a:lvl3pPr algn="l" rtl="0" eaLnBrk="0" fontAlgn="base" hangingPunct="0">
              <a:spcBef>
                <a:spcPct val="0"/>
              </a:spcBef>
              <a:spcAft>
                <a:spcPct val="0"/>
              </a:spcAft>
              <a:defRPr sz="2800">
                <a:solidFill>
                  <a:schemeClr val="bg2"/>
                </a:solidFill>
                <a:latin typeface="Arial" pitchFamily="34" charset="0"/>
                <a:ea typeface="MS PGothic" pitchFamily="34" charset="-128"/>
              </a:defRPr>
            </a:lvl3pPr>
            <a:lvl4pPr algn="l" rtl="0" eaLnBrk="0" fontAlgn="base" hangingPunct="0">
              <a:spcBef>
                <a:spcPct val="0"/>
              </a:spcBef>
              <a:spcAft>
                <a:spcPct val="0"/>
              </a:spcAft>
              <a:defRPr sz="2800">
                <a:solidFill>
                  <a:schemeClr val="bg2"/>
                </a:solidFill>
                <a:latin typeface="Arial" pitchFamily="34" charset="0"/>
                <a:ea typeface="MS PGothic" pitchFamily="34" charset="-128"/>
              </a:defRPr>
            </a:lvl4pPr>
            <a:lvl5pPr algn="l" rtl="0" eaLnBrk="0" fontAlgn="base" hangingPunct="0">
              <a:spcBef>
                <a:spcPct val="0"/>
              </a:spcBef>
              <a:spcAft>
                <a:spcPct val="0"/>
              </a:spcAft>
              <a:defRPr sz="2800">
                <a:solidFill>
                  <a:schemeClr val="bg2"/>
                </a:solidFill>
                <a:latin typeface="Arial" pitchFamily="34" charset="0"/>
                <a:ea typeface="MS PGothic" pitchFamily="34" charset="-128"/>
              </a:defRPr>
            </a:lvl5pPr>
            <a:lvl6pPr marL="457200" algn="l" rtl="0" fontAlgn="base">
              <a:spcBef>
                <a:spcPct val="0"/>
              </a:spcBef>
              <a:spcAft>
                <a:spcPct val="0"/>
              </a:spcAft>
              <a:defRPr sz="2800">
                <a:solidFill>
                  <a:schemeClr val="bg2"/>
                </a:solidFill>
                <a:latin typeface="Arial" pitchFamily="34" charset="0"/>
                <a:ea typeface="ＭＳ Ｐゴシック" pitchFamily="34" charset="-128"/>
              </a:defRPr>
            </a:lvl6pPr>
            <a:lvl7pPr marL="914400" algn="l" rtl="0" fontAlgn="base">
              <a:spcBef>
                <a:spcPct val="0"/>
              </a:spcBef>
              <a:spcAft>
                <a:spcPct val="0"/>
              </a:spcAft>
              <a:defRPr sz="2800">
                <a:solidFill>
                  <a:schemeClr val="bg2"/>
                </a:solidFill>
                <a:latin typeface="Arial" pitchFamily="34" charset="0"/>
                <a:ea typeface="ＭＳ Ｐゴシック" pitchFamily="34" charset="-128"/>
              </a:defRPr>
            </a:lvl7pPr>
            <a:lvl8pPr marL="1371600" algn="l" rtl="0" fontAlgn="base">
              <a:spcBef>
                <a:spcPct val="0"/>
              </a:spcBef>
              <a:spcAft>
                <a:spcPct val="0"/>
              </a:spcAft>
              <a:defRPr sz="2800">
                <a:solidFill>
                  <a:schemeClr val="bg2"/>
                </a:solidFill>
                <a:latin typeface="Arial" pitchFamily="34" charset="0"/>
                <a:ea typeface="ＭＳ Ｐゴシック" pitchFamily="34" charset="-128"/>
              </a:defRPr>
            </a:lvl8pPr>
            <a:lvl9pPr marL="1828800" algn="l" rtl="0" fontAlgn="base">
              <a:spcBef>
                <a:spcPct val="0"/>
              </a:spcBef>
              <a:spcAft>
                <a:spcPct val="0"/>
              </a:spcAft>
              <a:defRPr sz="2800">
                <a:solidFill>
                  <a:schemeClr val="bg2"/>
                </a:solidFill>
                <a:latin typeface="Arial" pitchFamily="34" charset="0"/>
                <a:ea typeface="ＭＳ Ｐゴシック" pitchFamily="34" charset="-128"/>
              </a:defRPr>
            </a:lvl9pPr>
          </a:lstStyle>
          <a:p>
            <a:pPr eaLnBrk="1" hangingPunct="1">
              <a:defRPr/>
            </a:pPr>
            <a:r>
              <a:rPr lang="en-US" altLang="en-US" b="1" kern="0" smtClean="0">
                <a:solidFill>
                  <a:schemeClr val="tx1"/>
                </a:solidFill>
              </a:rPr>
              <a:t>Detecting Processed DNA Samples: </a:t>
            </a:r>
            <a:br>
              <a:rPr lang="en-US" altLang="en-US" b="1" kern="0" smtClean="0">
                <a:solidFill>
                  <a:schemeClr val="tx1"/>
                </a:solidFill>
              </a:rPr>
            </a:br>
            <a:r>
              <a:rPr lang="en-US" altLang="en-US" b="1" kern="0" smtClean="0">
                <a:solidFill>
                  <a:schemeClr val="tx1"/>
                </a:solidFill>
              </a:rPr>
              <a:t>Gel Electrophoresis</a:t>
            </a:r>
            <a:endParaRPr lang="en-US" altLang="en-US" b="1" kern="0" dirty="0" smtClean="0">
              <a:solidFill>
                <a:schemeClr val="tx1"/>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3"/>
          <p:cNvPicPr>
            <a:picLocks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3581400" y="5181600"/>
            <a:ext cx="1752600" cy="1365250"/>
          </a:xfrm>
        </p:spPr>
      </p:pic>
      <p:pic>
        <p:nvPicPr>
          <p:cNvPr id="25603"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0" y="4495800"/>
            <a:ext cx="1752600" cy="1365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604"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3657600"/>
            <a:ext cx="1752600" cy="1365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605"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3048000"/>
            <a:ext cx="1752600" cy="1365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606"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2057400"/>
            <a:ext cx="1752600" cy="1365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607"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1447800"/>
            <a:ext cx="1752600" cy="1365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62475" name="Group 11"/>
          <p:cNvGrpSpPr>
            <a:grpSpLocks/>
          </p:cNvGrpSpPr>
          <p:nvPr/>
        </p:nvGrpSpPr>
        <p:grpSpPr bwMode="auto">
          <a:xfrm>
            <a:off x="5867400" y="5715000"/>
            <a:ext cx="381000" cy="762000"/>
            <a:chOff x="3696" y="3600"/>
            <a:chExt cx="240" cy="480"/>
          </a:xfrm>
        </p:grpSpPr>
        <p:sp>
          <p:nvSpPr>
            <p:cNvPr id="25625" name="Oval 9"/>
            <p:cNvSpPr>
              <a:spLocks noChangeArrowheads="1"/>
            </p:cNvSpPr>
            <p:nvPr/>
          </p:nvSpPr>
          <p:spPr bwMode="auto">
            <a:xfrm>
              <a:off x="3744" y="3600"/>
              <a:ext cx="144" cy="144"/>
            </a:xfrm>
            <a:prstGeom prst="ellipse">
              <a:avLst/>
            </a:prstGeom>
            <a:solidFill>
              <a:srgbClr val="DDBD6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79500"/>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endParaRPr lang="en-US" altLang="en-US">
                <a:solidFill>
                  <a:srgbClr val="000000"/>
                </a:solidFill>
              </a:endParaRPr>
            </a:p>
          </p:txBody>
        </p:sp>
        <p:sp>
          <p:nvSpPr>
            <p:cNvPr id="25626" name="Oval 10"/>
            <p:cNvSpPr>
              <a:spLocks noChangeArrowheads="1"/>
            </p:cNvSpPr>
            <p:nvPr/>
          </p:nvSpPr>
          <p:spPr bwMode="auto">
            <a:xfrm>
              <a:off x="3696" y="3744"/>
              <a:ext cx="240" cy="33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79500"/>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endParaRPr lang="en-US" altLang="en-US">
                <a:solidFill>
                  <a:srgbClr val="000000"/>
                </a:solidFill>
              </a:endParaRPr>
            </a:p>
          </p:txBody>
        </p:sp>
      </p:grpSp>
      <p:grpSp>
        <p:nvGrpSpPr>
          <p:cNvPr id="62476" name="Group 12"/>
          <p:cNvGrpSpPr>
            <a:grpSpLocks/>
          </p:cNvGrpSpPr>
          <p:nvPr/>
        </p:nvGrpSpPr>
        <p:grpSpPr bwMode="auto">
          <a:xfrm>
            <a:off x="6019800" y="6096000"/>
            <a:ext cx="381000" cy="762000"/>
            <a:chOff x="3696" y="3600"/>
            <a:chExt cx="240" cy="480"/>
          </a:xfrm>
        </p:grpSpPr>
        <p:sp>
          <p:nvSpPr>
            <p:cNvPr id="25623" name="Oval 13"/>
            <p:cNvSpPr>
              <a:spLocks noChangeArrowheads="1"/>
            </p:cNvSpPr>
            <p:nvPr/>
          </p:nvSpPr>
          <p:spPr bwMode="auto">
            <a:xfrm>
              <a:off x="3744" y="3600"/>
              <a:ext cx="144" cy="144"/>
            </a:xfrm>
            <a:prstGeom prst="ellipse">
              <a:avLst/>
            </a:prstGeom>
            <a:solidFill>
              <a:srgbClr val="DDBD6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79500"/>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endParaRPr lang="en-US" altLang="en-US">
                <a:solidFill>
                  <a:srgbClr val="000000"/>
                </a:solidFill>
              </a:endParaRPr>
            </a:p>
          </p:txBody>
        </p:sp>
        <p:sp>
          <p:nvSpPr>
            <p:cNvPr id="25624" name="Oval 14"/>
            <p:cNvSpPr>
              <a:spLocks noChangeArrowheads="1"/>
            </p:cNvSpPr>
            <p:nvPr/>
          </p:nvSpPr>
          <p:spPr bwMode="auto">
            <a:xfrm>
              <a:off x="3696" y="3744"/>
              <a:ext cx="240" cy="33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79500"/>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endParaRPr lang="en-US" altLang="en-US">
                <a:solidFill>
                  <a:srgbClr val="000000"/>
                </a:solidFill>
              </a:endParaRPr>
            </a:p>
          </p:txBody>
        </p:sp>
      </p:grpSp>
      <p:grpSp>
        <p:nvGrpSpPr>
          <p:cNvPr id="62479" name="Group 15"/>
          <p:cNvGrpSpPr>
            <a:grpSpLocks/>
          </p:cNvGrpSpPr>
          <p:nvPr/>
        </p:nvGrpSpPr>
        <p:grpSpPr bwMode="auto">
          <a:xfrm>
            <a:off x="6400800" y="6096000"/>
            <a:ext cx="381000" cy="762000"/>
            <a:chOff x="3696" y="3600"/>
            <a:chExt cx="240" cy="480"/>
          </a:xfrm>
        </p:grpSpPr>
        <p:sp>
          <p:nvSpPr>
            <p:cNvPr id="25621" name="Oval 16"/>
            <p:cNvSpPr>
              <a:spLocks noChangeArrowheads="1"/>
            </p:cNvSpPr>
            <p:nvPr/>
          </p:nvSpPr>
          <p:spPr bwMode="auto">
            <a:xfrm>
              <a:off x="3744" y="3600"/>
              <a:ext cx="144" cy="144"/>
            </a:xfrm>
            <a:prstGeom prst="ellipse">
              <a:avLst/>
            </a:prstGeom>
            <a:solidFill>
              <a:srgbClr val="DDBD6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79500"/>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endParaRPr lang="en-US" altLang="en-US">
                <a:solidFill>
                  <a:srgbClr val="000000"/>
                </a:solidFill>
              </a:endParaRPr>
            </a:p>
          </p:txBody>
        </p:sp>
        <p:sp>
          <p:nvSpPr>
            <p:cNvPr id="25622" name="Oval 17"/>
            <p:cNvSpPr>
              <a:spLocks noChangeArrowheads="1"/>
            </p:cNvSpPr>
            <p:nvPr/>
          </p:nvSpPr>
          <p:spPr bwMode="auto">
            <a:xfrm>
              <a:off x="3696" y="3744"/>
              <a:ext cx="240" cy="33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79500"/>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endParaRPr lang="en-US" altLang="en-US">
                <a:solidFill>
                  <a:srgbClr val="000000"/>
                </a:solidFill>
              </a:endParaRPr>
            </a:p>
          </p:txBody>
        </p:sp>
      </p:grpSp>
      <p:grpSp>
        <p:nvGrpSpPr>
          <p:cNvPr id="62482" name="Group 18"/>
          <p:cNvGrpSpPr>
            <a:grpSpLocks/>
          </p:cNvGrpSpPr>
          <p:nvPr/>
        </p:nvGrpSpPr>
        <p:grpSpPr bwMode="auto">
          <a:xfrm>
            <a:off x="5867400" y="6477000"/>
            <a:ext cx="381000" cy="762000"/>
            <a:chOff x="3696" y="3600"/>
            <a:chExt cx="240" cy="480"/>
          </a:xfrm>
        </p:grpSpPr>
        <p:sp>
          <p:nvSpPr>
            <p:cNvPr id="25619" name="Oval 19"/>
            <p:cNvSpPr>
              <a:spLocks noChangeArrowheads="1"/>
            </p:cNvSpPr>
            <p:nvPr/>
          </p:nvSpPr>
          <p:spPr bwMode="auto">
            <a:xfrm>
              <a:off x="3744" y="3600"/>
              <a:ext cx="144" cy="144"/>
            </a:xfrm>
            <a:prstGeom prst="ellipse">
              <a:avLst/>
            </a:prstGeom>
            <a:solidFill>
              <a:srgbClr val="DDBD6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79500"/>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endParaRPr lang="en-US" altLang="en-US">
                <a:solidFill>
                  <a:srgbClr val="000000"/>
                </a:solidFill>
              </a:endParaRPr>
            </a:p>
          </p:txBody>
        </p:sp>
        <p:sp>
          <p:nvSpPr>
            <p:cNvPr id="25620" name="Oval 20"/>
            <p:cNvSpPr>
              <a:spLocks noChangeArrowheads="1"/>
            </p:cNvSpPr>
            <p:nvPr/>
          </p:nvSpPr>
          <p:spPr bwMode="auto">
            <a:xfrm>
              <a:off x="3696" y="3744"/>
              <a:ext cx="240" cy="33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79500"/>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endParaRPr lang="en-US" altLang="en-US">
                <a:solidFill>
                  <a:srgbClr val="000000"/>
                </a:solidFill>
              </a:endParaRPr>
            </a:p>
          </p:txBody>
        </p:sp>
      </p:grpSp>
      <p:grpSp>
        <p:nvGrpSpPr>
          <p:cNvPr id="62485" name="Group 21"/>
          <p:cNvGrpSpPr>
            <a:grpSpLocks/>
          </p:cNvGrpSpPr>
          <p:nvPr/>
        </p:nvGrpSpPr>
        <p:grpSpPr bwMode="auto">
          <a:xfrm>
            <a:off x="6324600" y="6477000"/>
            <a:ext cx="381000" cy="762000"/>
            <a:chOff x="3696" y="3600"/>
            <a:chExt cx="240" cy="480"/>
          </a:xfrm>
        </p:grpSpPr>
        <p:sp>
          <p:nvSpPr>
            <p:cNvPr id="25617" name="Oval 22"/>
            <p:cNvSpPr>
              <a:spLocks noChangeArrowheads="1"/>
            </p:cNvSpPr>
            <p:nvPr/>
          </p:nvSpPr>
          <p:spPr bwMode="auto">
            <a:xfrm>
              <a:off x="3744" y="3600"/>
              <a:ext cx="144" cy="144"/>
            </a:xfrm>
            <a:prstGeom prst="ellipse">
              <a:avLst/>
            </a:prstGeom>
            <a:solidFill>
              <a:srgbClr val="DDBD6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79500"/>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endParaRPr lang="en-US" altLang="en-US">
                <a:solidFill>
                  <a:srgbClr val="000000"/>
                </a:solidFill>
              </a:endParaRPr>
            </a:p>
          </p:txBody>
        </p:sp>
        <p:sp>
          <p:nvSpPr>
            <p:cNvPr id="25618" name="Oval 23"/>
            <p:cNvSpPr>
              <a:spLocks noChangeArrowheads="1"/>
            </p:cNvSpPr>
            <p:nvPr/>
          </p:nvSpPr>
          <p:spPr bwMode="auto">
            <a:xfrm>
              <a:off x="3696" y="3744"/>
              <a:ext cx="240" cy="33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79500"/>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endParaRPr lang="en-US" altLang="en-US">
                <a:solidFill>
                  <a:srgbClr val="000000"/>
                </a:solidFill>
              </a:endParaRPr>
            </a:p>
          </p:txBody>
        </p:sp>
      </p:grpSp>
      <p:grpSp>
        <p:nvGrpSpPr>
          <p:cNvPr id="62488" name="Group 24"/>
          <p:cNvGrpSpPr>
            <a:grpSpLocks/>
          </p:cNvGrpSpPr>
          <p:nvPr/>
        </p:nvGrpSpPr>
        <p:grpSpPr bwMode="auto">
          <a:xfrm>
            <a:off x="6705600" y="6477000"/>
            <a:ext cx="381000" cy="762000"/>
            <a:chOff x="3696" y="3600"/>
            <a:chExt cx="240" cy="480"/>
          </a:xfrm>
        </p:grpSpPr>
        <p:sp>
          <p:nvSpPr>
            <p:cNvPr id="25615" name="Oval 25"/>
            <p:cNvSpPr>
              <a:spLocks noChangeArrowheads="1"/>
            </p:cNvSpPr>
            <p:nvPr/>
          </p:nvSpPr>
          <p:spPr bwMode="auto">
            <a:xfrm>
              <a:off x="3744" y="3600"/>
              <a:ext cx="144" cy="144"/>
            </a:xfrm>
            <a:prstGeom prst="ellipse">
              <a:avLst/>
            </a:prstGeom>
            <a:solidFill>
              <a:srgbClr val="DDBD6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79500"/>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endParaRPr lang="en-US" altLang="en-US">
                <a:solidFill>
                  <a:srgbClr val="000000"/>
                </a:solidFill>
              </a:endParaRPr>
            </a:p>
          </p:txBody>
        </p:sp>
        <p:sp>
          <p:nvSpPr>
            <p:cNvPr id="25616" name="Oval 26"/>
            <p:cNvSpPr>
              <a:spLocks noChangeArrowheads="1"/>
            </p:cNvSpPr>
            <p:nvPr/>
          </p:nvSpPr>
          <p:spPr bwMode="auto">
            <a:xfrm>
              <a:off x="3696" y="3744"/>
              <a:ext cx="240" cy="33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79500"/>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endParaRPr lang="en-US" altLang="en-US">
                <a:solidFill>
                  <a:srgbClr val="000000"/>
                </a:solidFill>
              </a:endParaRPr>
            </a:p>
          </p:txBody>
        </p:sp>
      </p:grpSp>
      <p:sp>
        <p:nvSpPr>
          <p:cNvPr id="25614" name="Title 1"/>
          <p:cNvSpPr>
            <a:spLocks noGrp="1"/>
          </p:cNvSpPr>
          <p:nvPr>
            <p:ph type="title"/>
          </p:nvPr>
        </p:nvSpPr>
        <p:spPr/>
        <p:txBody>
          <a:bodyPr/>
          <a:lstStyle/>
          <a:p>
            <a:pPr eaLnBrk="1" hangingPunct="1"/>
            <a:r>
              <a:rPr lang="en-US" altLang="en-US" b="1" smtClean="0">
                <a:solidFill>
                  <a:schemeClr val="tx1"/>
                </a:solidFill>
              </a:rPr>
              <a:t>Kinesthetic Learning: Classroom Obstacle Course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0" presetClass="path" presetSubtype="0" accel="50000" decel="50000" fill="hold" nodeType="clickEffect">
                                  <p:stCondLst>
                                    <p:cond delay="0"/>
                                  </p:stCondLst>
                                  <p:childTnLst>
                                    <p:animMotion origin="layout" path="M -0.00417 -0.06661 L -0.10417 -0.66605 " pathEditMode="relative" ptsTypes="AA">
                                      <p:cBhvr>
                                        <p:cTn id="6" dur="2000" fill="hold"/>
                                        <p:tgtEl>
                                          <p:spTgt spid="62475"/>
                                        </p:tgtEl>
                                        <p:attrNameLst>
                                          <p:attrName>ppt_x</p:attrName>
                                          <p:attrName>ppt_y</p:attrName>
                                        </p:attrNameLst>
                                      </p:cBhvr>
                                    </p:animMotion>
                                  </p:childTnLst>
                                </p:cTn>
                              </p:par>
                              <p:par>
                                <p:cTn id="7" presetID="1" presetClass="entr" presetSubtype="0" fill="hold" nodeType="withEffect">
                                  <p:stCondLst>
                                    <p:cond delay="0"/>
                                  </p:stCondLst>
                                  <p:childTnLst>
                                    <p:set>
                                      <p:cBhvr>
                                        <p:cTn id="8" dur="1" fill="hold">
                                          <p:stCondLst>
                                            <p:cond delay="0"/>
                                          </p:stCondLst>
                                        </p:cTn>
                                        <p:tgtEl>
                                          <p:spTgt spid="62476"/>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6247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247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0" presetClass="path" presetSubtype="0" accel="50000" decel="50000" fill="hold" nodeType="clickEffect">
                                  <p:stCondLst>
                                    <p:cond delay="0"/>
                                  </p:stCondLst>
                                  <p:childTnLst>
                                    <p:animMotion origin="layout" path="M 0 0 C -0.00208 -0.01711 -0.00538 -0.03376 -0.0085 -0.05065 C -0.00937 -0.05504 -0.00902 -0.05943 -0.00989 -0.06383 C -0.0118 -0.07331 -0.01527 -0.0821 -0.01701 -0.09204 C -0.01857 -0.10152 -0.02066 -0.11077 -0.02256 -0.12003 C -0.02361 -0.12511 -0.02534 -0.13506 -0.02534 -0.13506 C -0.02725 -0.15888 -0.02829 -0.18316 -0.03246 -0.20652 C -0.0335 -0.2204 -0.03316 -0.24491 -0.04097 -0.25532 C -0.0434 -0.26503 -0.04444 -0.27428 -0.04791 -0.2833 C -0.05017 -0.29556 -0.05069 -0.30758 -0.05503 -0.31892 C -0.05659 -0.32747 -0.05642 -0.33094 -0.06197 -0.3358 C -0.06406 -0.33996 -0.06493 -0.34528 -0.0677 -0.34898 C -0.06996 -0.35199 -0.07743 -0.35684 -0.08038 -0.36031 C -0.09479 -0.37743 -0.0835 -0.36702 -0.09305 -0.37534 C -0.09479 -0.38205 -0.09548 -0.38922 -0.09722 -0.39593 C -0.10329 -0.45328 -0.09982 -0.4135 -0.10156 -0.51596 C -0.10017 -0.54209 -0.09635 -0.56568 -0.09166 -0.59112 C -0.08906 -0.60522 -0.08854 -0.62003 -0.08593 -0.63413 C -0.08645 -0.64593 -0.08663 -0.65795 -0.08732 -0.66975 C -0.08836 -0.68524 -0.09444 -0.69981 -0.09722 -0.71485 C -0.09774 -0.71993 -0.09826 -0.73127 -0.1 -0.73728 C -0.10381 -0.75046 -0.10208 -0.73959 -0.10434 -0.75046 C -0.10538 -0.75555 -0.10503 -0.7611 -0.10711 -0.76549 C -0.11006 -0.77174 -0.10989 -0.76896 -0.10989 -0.77312 " pathEditMode="relative" ptsTypes="fffffffffffffffffffffffA">
                                      <p:cBhvr>
                                        <p:cTn id="18" dur="2000" fill="hold"/>
                                        <p:tgtEl>
                                          <p:spTgt spid="62476"/>
                                        </p:tgtEl>
                                        <p:attrNameLst>
                                          <p:attrName>ppt_x</p:attrName>
                                          <p:attrName>ppt_y</p:attrName>
                                        </p:attrNameLst>
                                      </p:cBhvr>
                                    </p:animMotion>
                                  </p:childTnLst>
                                </p:cTn>
                              </p:par>
                              <p:par>
                                <p:cTn id="19" presetID="0" presetClass="path" presetSubtype="0" accel="50000" decel="50000" fill="hold" nodeType="withEffect">
                                  <p:stCondLst>
                                    <p:cond delay="0"/>
                                  </p:stCondLst>
                                  <p:childTnLst>
                                    <p:animMotion origin="layout" path="M 0 0 C -0.00208 -0.01711 -0.00538 -0.03376 -0.0085 -0.05065 C -0.00937 -0.05504 -0.00902 -0.05943 -0.00989 -0.06383 C -0.0118 -0.07331 -0.01527 -0.0821 -0.01701 -0.09204 C -0.01857 -0.10152 -0.02066 -0.11077 -0.02256 -0.12003 C -0.02361 -0.12511 -0.02534 -0.13506 -0.02534 -0.13506 C -0.02725 -0.15888 -0.02829 -0.18316 -0.03246 -0.20652 C -0.0335 -0.2204 -0.03316 -0.24491 -0.04097 -0.25532 C -0.0434 -0.26503 -0.04444 -0.27428 -0.04791 -0.2833 C -0.05017 -0.29556 -0.05069 -0.30758 -0.05503 -0.31892 C -0.05659 -0.32747 -0.05642 -0.33094 -0.06197 -0.3358 C -0.06406 -0.33996 -0.06493 -0.34528 -0.0677 -0.34898 C -0.06996 -0.35199 -0.07743 -0.35684 -0.08038 -0.36031 C -0.09479 -0.37743 -0.0835 -0.36702 -0.09305 -0.37534 C -0.09479 -0.38205 -0.09548 -0.38922 -0.09722 -0.39593 C -0.10329 -0.45328 -0.09982 -0.4135 -0.10156 -0.51596 C -0.10017 -0.54209 -0.09635 -0.56568 -0.09166 -0.59112 C -0.08906 -0.60522 -0.08854 -0.62003 -0.08593 -0.63413 C -0.08645 -0.64593 -0.08663 -0.65795 -0.08732 -0.66975 C -0.08836 -0.68524 -0.09444 -0.69981 -0.09722 -0.71485 C -0.09774 -0.71993 -0.09826 -0.73127 -0.1 -0.73728 C -0.10381 -0.75046 -0.10208 -0.73959 -0.10434 -0.75046 C -0.10538 -0.75555 -0.10503 -0.7611 -0.10711 -0.76549 C -0.11006 -0.77174 -0.10989 -0.76896 -0.10989 -0.77312 " pathEditMode="relative" ptsTypes="fffffffffffffffffffffffA">
                                      <p:cBhvr>
                                        <p:cTn id="20" dur="2000" fill="hold"/>
                                        <p:tgtEl>
                                          <p:spTgt spid="62479"/>
                                        </p:tgtEl>
                                        <p:attrNameLst>
                                          <p:attrName>ppt_x</p:attrName>
                                          <p:attrName>ppt_y</p:attrName>
                                        </p:attrNameLst>
                                      </p:cBhvr>
                                    </p:animMotion>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6248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248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2482"/>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0" presetClass="path" presetSubtype="0" accel="50000" decel="50000" fill="hold" nodeType="clickEffect">
                                  <p:stCondLst>
                                    <p:cond delay="0"/>
                                  </p:stCondLst>
                                  <p:childTnLst>
                                    <p:animMotion origin="layout" path="M 0 0 C -0.00122 -0.01341 -0.00261 -0.02544 -0.00695 -0.03746 C -0.00851 -0.05944 -0.01181 -0.07886 -0.02101 -0.09736 C -0.02292 -0.11008 -0.0283 -0.12396 -0.03368 -0.13506 C -0.03542 -0.14454 -0.03854 -0.15449 -0.04358 -0.16119 C -0.04757 -0.18339 -0.04115 -0.15287 -0.04931 -0.17623 C -0.05434 -0.19056 -0.05486 -0.20791 -0.05764 -0.22317 C -0.05955 -0.24676 -0.06771 -0.2833 -0.07466 -0.30574 C -0.07604 -0.31961 -0.07986 -0.35014 -0.08733 -0.36008 " pathEditMode="relative" ptsTypes="ffffffffA">
                                      <p:cBhvr>
                                        <p:cTn id="32" dur="2000" fill="hold"/>
                                        <p:tgtEl>
                                          <p:spTgt spid="62488"/>
                                        </p:tgtEl>
                                        <p:attrNameLst>
                                          <p:attrName>ppt_x</p:attrName>
                                          <p:attrName>ppt_y</p:attrName>
                                        </p:attrNameLst>
                                      </p:cBhvr>
                                    </p:animMotion>
                                  </p:childTnLst>
                                </p:cTn>
                              </p:par>
                              <p:par>
                                <p:cTn id="33" presetID="0" presetClass="path" presetSubtype="0" accel="50000" decel="50000" fill="hold" nodeType="withEffect">
                                  <p:stCondLst>
                                    <p:cond delay="0"/>
                                  </p:stCondLst>
                                  <p:childTnLst>
                                    <p:animMotion origin="layout" path="M 0 0 C -0.00122 -0.01341 -0.00261 -0.02544 -0.00695 -0.03746 C -0.00851 -0.05944 -0.01181 -0.07886 -0.02101 -0.09736 C -0.02292 -0.11008 -0.0283 -0.12396 -0.03368 -0.13506 C -0.03542 -0.14454 -0.03854 -0.15449 -0.04358 -0.16119 C -0.04757 -0.18339 -0.04115 -0.15287 -0.04931 -0.17623 C -0.05434 -0.19056 -0.05486 -0.20791 -0.05764 -0.22317 C -0.05955 -0.24676 -0.06771 -0.2833 -0.07466 -0.30574 C -0.07604 -0.31961 -0.07986 -0.35014 -0.08733 -0.36008 " pathEditMode="relative" ptsTypes="ffffffffA">
                                      <p:cBhvr>
                                        <p:cTn id="34" dur="2000" fill="hold"/>
                                        <p:tgtEl>
                                          <p:spTgt spid="62485"/>
                                        </p:tgtEl>
                                        <p:attrNameLst>
                                          <p:attrName>ppt_x</p:attrName>
                                          <p:attrName>ppt_y</p:attrName>
                                        </p:attrNameLst>
                                      </p:cBhvr>
                                    </p:animMotion>
                                  </p:childTnLst>
                                </p:cTn>
                              </p:par>
                              <p:par>
                                <p:cTn id="35" presetID="0" presetClass="path" presetSubtype="0" accel="50000" decel="50000" fill="hold" nodeType="withEffect">
                                  <p:stCondLst>
                                    <p:cond delay="0"/>
                                  </p:stCondLst>
                                  <p:childTnLst>
                                    <p:animMotion origin="layout" path="M 0 0 C -0.00122 -0.01341 -0.00261 -0.02544 -0.00695 -0.03746 C -0.00851 -0.05944 -0.01181 -0.07886 -0.02101 -0.09736 C -0.02292 -0.11008 -0.0283 -0.12396 -0.03368 -0.13506 C -0.03542 -0.14454 -0.03854 -0.15449 -0.04358 -0.16119 C -0.04757 -0.18339 -0.04115 -0.15287 -0.04931 -0.17623 C -0.05434 -0.19056 -0.05486 -0.20791 -0.05764 -0.22317 C -0.05955 -0.24676 -0.06771 -0.2833 -0.07466 -0.30574 C -0.07604 -0.31961 -0.07986 -0.35014 -0.08733 -0.36008 " pathEditMode="relative" ptsTypes="ffffffffA">
                                      <p:cBhvr>
                                        <p:cTn id="36" dur="2000" fill="hold"/>
                                        <p:tgtEl>
                                          <p:spTgt spid="62482"/>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p:cNvSpPr txBox="1">
            <a:spLocks/>
          </p:cNvSpPr>
          <p:nvPr/>
        </p:nvSpPr>
        <p:spPr bwMode="auto">
          <a:xfrm>
            <a:off x="665163" y="269875"/>
            <a:ext cx="6934200" cy="76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lgn="l" rtl="0" eaLnBrk="0" fontAlgn="base" hangingPunct="0">
              <a:spcBef>
                <a:spcPct val="0"/>
              </a:spcBef>
              <a:spcAft>
                <a:spcPct val="0"/>
              </a:spcAft>
              <a:defRPr sz="2800">
                <a:solidFill>
                  <a:schemeClr val="bg2"/>
                </a:solidFill>
                <a:latin typeface="+mj-lt"/>
                <a:ea typeface="MS PGothic" pitchFamily="34" charset="-128"/>
                <a:cs typeface="+mj-cs"/>
              </a:defRPr>
            </a:lvl1pPr>
            <a:lvl2pPr algn="l" rtl="0" eaLnBrk="0" fontAlgn="base" hangingPunct="0">
              <a:spcBef>
                <a:spcPct val="0"/>
              </a:spcBef>
              <a:spcAft>
                <a:spcPct val="0"/>
              </a:spcAft>
              <a:defRPr sz="2800">
                <a:solidFill>
                  <a:schemeClr val="bg2"/>
                </a:solidFill>
                <a:latin typeface="Arial" pitchFamily="34" charset="0"/>
                <a:ea typeface="MS PGothic" pitchFamily="34" charset="-128"/>
              </a:defRPr>
            </a:lvl2pPr>
            <a:lvl3pPr algn="l" rtl="0" eaLnBrk="0" fontAlgn="base" hangingPunct="0">
              <a:spcBef>
                <a:spcPct val="0"/>
              </a:spcBef>
              <a:spcAft>
                <a:spcPct val="0"/>
              </a:spcAft>
              <a:defRPr sz="2800">
                <a:solidFill>
                  <a:schemeClr val="bg2"/>
                </a:solidFill>
                <a:latin typeface="Arial" pitchFamily="34" charset="0"/>
                <a:ea typeface="MS PGothic" pitchFamily="34" charset="-128"/>
              </a:defRPr>
            </a:lvl3pPr>
            <a:lvl4pPr algn="l" rtl="0" eaLnBrk="0" fontAlgn="base" hangingPunct="0">
              <a:spcBef>
                <a:spcPct val="0"/>
              </a:spcBef>
              <a:spcAft>
                <a:spcPct val="0"/>
              </a:spcAft>
              <a:defRPr sz="2800">
                <a:solidFill>
                  <a:schemeClr val="bg2"/>
                </a:solidFill>
                <a:latin typeface="Arial" pitchFamily="34" charset="0"/>
                <a:ea typeface="MS PGothic" pitchFamily="34" charset="-128"/>
              </a:defRPr>
            </a:lvl4pPr>
            <a:lvl5pPr algn="l" rtl="0" eaLnBrk="0" fontAlgn="base" hangingPunct="0">
              <a:spcBef>
                <a:spcPct val="0"/>
              </a:spcBef>
              <a:spcAft>
                <a:spcPct val="0"/>
              </a:spcAft>
              <a:defRPr sz="2800">
                <a:solidFill>
                  <a:schemeClr val="bg2"/>
                </a:solidFill>
                <a:latin typeface="Arial" pitchFamily="34" charset="0"/>
                <a:ea typeface="MS PGothic" pitchFamily="34" charset="-128"/>
              </a:defRPr>
            </a:lvl5pPr>
            <a:lvl6pPr marL="457200" algn="l" rtl="0" fontAlgn="base">
              <a:spcBef>
                <a:spcPct val="0"/>
              </a:spcBef>
              <a:spcAft>
                <a:spcPct val="0"/>
              </a:spcAft>
              <a:defRPr sz="2800">
                <a:solidFill>
                  <a:schemeClr val="bg2"/>
                </a:solidFill>
                <a:latin typeface="Arial" pitchFamily="34" charset="0"/>
                <a:ea typeface="ＭＳ Ｐゴシック" pitchFamily="34" charset="-128"/>
              </a:defRPr>
            </a:lvl6pPr>
            <a:lvl7pPr marL="914400" algn="l" rtl="0" fontAlgn="base">
              <a:spcBef>
                <a:spcPct val="0"/>
              </a:spcBef>
              <a:spcAft>
                <a:spcPct val="0"/>
              </a:spcAft>
              <a:defRPr sz="2800">
                <a:solidFill>
                  <a:schemeClr val="bg2"/>
                </a:solidFill>
                <a:latin typeface="Arial" pitchFamily="34" charset="0"/>
                <a:ea typeface="ＭＳ Ｐゴシック" pitchFamily="34" charset="-128"/>
              </a:defRPr>
            </a:lvl7pPr>
            <a:lvl8pPr marL="1371600" algn="l" rtl="0" fontAlgn="base">
              <a:spcBef>
                <a:spcPct val="0"/>
              </a:spcBef>
              <a:spcAft>
                <a:spcPct val="0"/>
              </a:spcAft>
              <a:defRPr sz="2800">
                <a:solidFill>
                  <a:schemeClr val="bg2"/>
                </a:solidFill>
                <a:latin typeface="Arial" pitchFamily="34" charset="0"/>
                <a:ea typeface="ＭＳ Ｐゴシック" pitchFamily="34" charset="-128"/>
              </a:defRPr>
            </a:lvl8pPr>
            <a:lvl9pPr marL="1828800" algn="l" rtl="0" fontAlgn="base">
              <a:spcBef>
                <a:spcPct val="0"/>
              </a:spcBef>
              <a:spcAft>
                <a:spcPct val="0"/>
              </a:spcAft>
              <a:defRPr sz="2800">
                <a:solidFill>
                  <a:schemeClr val="bg2"/>
                </a:solidFill>
                <a:latin typeface="Arial" pitchFamily="34" charset="0"/>
                <a:ea typeface="ＭＳ Ｐゴシック" pitchFamily="34" charset="-128"/>
              </a:defRPr>
            </a:lvl9pPr>
          </a:lstStyle>
          <a:p>
            <a:pPr eaLnBrk="1" hangingPunct="1">
              <a:defRPr/>
            </a:pPr>
            <a:r>
              <a:rPr lang="en-US" altLang="en-US" b="1" kern="0" dirty="0" smtClean="0">
                <a:solidFill>
                  <a:srgbClr val="000000"/>
                </a:solidFill>
              </a:rPr>
              <a:t>While we wait……discussion points for the DNA Fingerprinting Lab in class!</a:t>
            </a:r>
          </a:p>
        </p:txBody>
      </p:sp>
      <p:sp>
        <p:nvSpPr>
          <p:cNvPr id="26627" name="Right Arrow 2"/>
          <p:cNvSpPr>
            <a:spLocks noChangeArrowheads="1"/>
          </p:cNvSpPr>
          <p:nvPr/>
        </p:nvSpPr>
        <p:spPr bwMode="auto">
          <a:xfrm>
            <a:off x="103188" y="3346450"/>
            <a:ext cx="8947150" cy="414338"/>
          </a:xfrm>
          <a:prstGeom prst="rightArrow">
            <a:avLst>
              <a:gd name="adj1" fmla="val 50000"/>
              <a:gd name="adj2" fmla="val 50186"/>
            </a:avLst>
          </a:prstGeom>
          <a:solidFill>
            <a:srgbClr val="00B853"/>
          </a:solidFill>
          <a:ln w="57150" algn="ctr">
            <a:solidFill>
              <a:schemeClr val="tx1"/>
            </a:solidFill>
            <a:round/>
            <a:headEnd/>
            <a:tailEnd/>
          </a:ln>
        </p:spPr>
        <p:txBody>
          <a:bodyPr/>
          <a:lstStyle>
            <a:lvl1pPr>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79500"/>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endParaRPr lang="en-US" altLang="en-US"/>
          </a:p>
        </p:txBody>
      </p:sp>
      <p:sp>
        <p:nvSpPr>
          <p:cNvPr id="26628" name="TextBox 3"/>
          <p:cNvSpPr txBox="1">
            <a:spLocks noChangeArrowheads="1"/>
          </p:cNvSpPr>
          <p:nvPr/>
        </p:nvSpPr>
        <p:spPr bwMode="auto">
          <a:xfrm>
            <a:off x="103188" y="1195388"/>
            <a:ext cx="2362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79500"/>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 typeface="Wingdings" panose="05000000000000000000" pitchFamily="2" charset="2"/>
              <a:buNone/>
            </a:pPr>
            <a:r>
              <a:rPr lang="en-US" altLang="en-US" sz="2000" b="1">
                <a:solidFill>
                  <a:srgbClr val="FF0000"/>
                </a:solidFill>
              </a:rPr>
              <a:t>Lab Processes:</a:t>
            </a:r>
          </a:p>
        </p:txBody>
      </p:sp>
      <p:sp>
        <p:nvSpPr>
          <p:cNvPr id="26629" name="TextBox 3"/>
          <p:cNvSpPr txBox="1">
            <a:spLocks noChangeArrowheads="1"/>
          </p:cNvSpPr>
          <p:nvPr/>
        </p:nvSpPr>
        <p:spPr bwMode="auto">
          <a:xfrm>
            <a:off x="82550" y="5721350"/>
            <a:ext cx="25479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79500"/>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 typeface="Wingdings" panose="05000000000000000000" pitchFamily="2" charset="2"/>
              <a:buNone/>
            </a:pPr>
            <a:r>
              <a:rPr lang="en-US" altLang="en-US" sz="2000" b="1">
                <a:solidFill>
                  <a:srgbClr val="FF0000"/>
                </a:solidFill>
              </a:rPr>
              <a:t>Class Discussion:</a:t>
            </a:r>
          </a:p>
        </p:txBody>
      </p:sp>
      <p:sp>
        <p:nvSpPr>
          <p:cNvPr id="26630" name="TextBox 3"/>
          <p:cNvSpPr txBox="1">
            <a:spLocks noChangeArrowheads="1"/>
          </p:cNvSpPr>
          <p:nvPr/>
        </p:nvSpPr>
        <p:spPr bwMode="auto">
          <a:xfrm rot="-5400000">
            <a:off x="1566863" y="2417763"/>
            <a:ext cx="1646237"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79500"/>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 typeface="Wingdings" panose="05000000000000000000" pitchFamily="2" charset="2"/>
              <a:buNone/>
            </a:pPr>
            <a:r>
              <a:rPr lang="en-US" altLang="en-US" sz="2000" b="1"/>
              <a:t>DNA Digest</a:t>
            </a:r>
          </a:p>
        </p:txBody>
      </p:sp>
      <p:sp>
        <p:nvSpPr>
          <p:cNvPr id="26631" name="TextBox 3"/>
          <p:cNvSpPr txBox="1">
            <a:spLocks noChangeArrowheads="1"/>
          </p:cNvSpPr>
          <p:nvPr/>
        </p:nvSpPr>
        <p:spPr bwMode="auto">
          <a:xfrm rot="-5400000">
            <a:off x="-461963" y="3970338"/>
            <a:ext cx="16478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79500"/>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 typeface="Wingdings" panose="05000000000000000000" pitchFamily="2" charset="2"/>
              <a:buNone/>
            </a:pPr>
            <a:r>
              <a:rPr lang="en-US" altLang="en-US" sz="2000" b="1"/>
              <a:t>DNA S&amp;F</a:t>
            </a:r>
          </a:p>
        </p:txBody>
      </p:sp>
      <p:sp>
        <p:nvSpPr>
          <p:cNvPr id="26632" name="TextBox 3"/>
          <p:cNvSpPr txBox="1">
            <a:spLocks noChangeArrowheads="1"/>
          </p:cNvSpPr>
          <p:nvPr/>
        </p:nvSpPr>
        <p:spPr bwMode="auto">
          <a:xfrm rot="-5400000">
            <a:off x="804862" y="4249738"/>
            <a:ext cx="16478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79500"/>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 typeface="Wingdings" panose="05000000000000000000" pitchFamily="2" charset="2"/>
              <a:buNone/>
            </a:pPr>
            <a:r>
              <a:rPr lang="en-US" altLang="en-US" sz="2000" b="1"/>
              <a:t>R. Enzymes</a:t>
            </a:r>
          </a:p>
        </p:txBody>
      </p:sp>
      <p:sp>
        <p:nvSpPr>
          <p:cNvPr id="26633" name="TextBox 3"/>
          <p:cNvSpPr txBox="1">
            <a:spLocks noChangeArrowheads="1"/>
          </p:cNvSpPr>
          <p:nvPr/>
        </p:nvSpPr>
        <p:spPr bwMode="auto">
          <a:xfrm rot="-5400000">
            <a:off x="1235868" y="4288632"/>
            <a:ext cx="23034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79500"/>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 typeface="Wingdings" panose="05000000000000000000" pitchFamily="2" charset="2"/>
              <a:buNone/>
            </a:pPr>
            <a:r>
              <a:rPr lang="en-US" altLang="en-US" sz="2000" b="1"/>
              <a:t>Skipped Steps</a:t>
            </a:r>
          </a:p>
        </p:txBody>
      </p:sp>
      <p:sp>
        <p:nvSpPr>
          <p:cNvPr id="26634" name="TextBox 3"/>
          <p:cNvSpPr txBox="1">
            <a:spLocks noChangeArrowheads="1"/>
          </p:cNvSpPr>
          <p:nvPr/>
        </p:nvSpPr>
        <p:spPr bwMode="auto">
          <a:xfrm rot="-5400000">
            <a:off x="3433763" y="2054225"/>
            <a:ext cx="2286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79500"/>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 typeface="Wingdings" panose="05000000000000000000" pitchFamily="2" charset="2"/>
              <a:buNone/>
            </a:pPr>
            <a:r>
              <a:rPr lang="en-US" altLang="en-US" sz="2000" b="1"/>
              <a:t>Load &amp; Run Gels</a:t>
            </a:r>
          </a:p>
        </p:txBody>
      </p:sp>
      <p:sp>
        <p:nvSpPr>
          <p:cNvPr id="26635" name="TextBox 3"/>
          <p:cNvSpPr txBox="1">
            <a:spLocks noChangeArrowheads="1"/>
          </p:cNvSpPr>
          <p:nvPr/>
        </p:nvSpPr>
        <p:spPr bwMode="auto">
          <a:xfrm rot="-5400000">
            <a:off x="5813426" y="1900237"/>
            <a:ext cx="22860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79500"/>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 typeface="Wingdings" panose="05000000000000000000" pitchFamily="2" charset="2"/>
              <a:buNone/>
            </a:pPr>
            <a:r>
              <a:rPr lang="en-US" altLang="en-US" sz="2000" b="1"/>
              <a:t>Stain &amp; Analyze Gels</a:t>
            </a:r>
          </a:p>
        </p:txBody>
      </p:sp>
      <p:sp>
        <p:nvSpPr>
          <p:cNvPr id="26636" name="TextBox 3"/>
          <p:cNvSpPr txBox="1">
            <a:spLocks noChangeArrowheads="1"/>
          </p:cNvSpPr>
          <p:nvPr/>
        </p:nvSpPr>
        <p:spPr bwMode="auto">
          <a:xfrm rot="-5400000">
            <a:off x="3479800" y="4384675"/>
            <a:ext cx="2286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79500"/>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 typeface="Wingdings" panose="05000000000000000000" pitchFamily="2" charset="2"/>
              <a:buNone/>
            </a:pPr>
            <a:r>
              <a:rPr lang="en-US" altLang="en-US" sz="2000" b="1"/>
              <a:t>Electrophoresis</a:t>
            </a:r>
          </a:p>
        </p:txBody>
      </p:sp>
      <p:sp>
        <p:nvSpPr>
          <p:cNvPr id="26637" name="Rectangle 3"/>
          <p:cNvSpPr>
            <a:spLocks noChangeArrowheads="1"/>
          </p:cNvSpPr>
          <p:nvPr/>
        </p:nvSpPr>
        <p:spPr bwMode="auto">
          <a:xfrm>
            <a:off x="2160588" y="1766888"/>
            <a:ext cx="490537" cy="3835400"/>
          </a:xfrm>
          <a:prstGeom prst="rect">
            <a:avLst/>
          </a:prstGeom>
          <a:noFill/>
          <a:ln w="76200" algn="ctr">
            <a:solidFill>
              <a:schemeClr val="tx1"/>
            </a:solidFill>
            <a:prstDash val="sysDash"/>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79500"/>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endParaRPr lang="en-US" altLang="en-US"/>
          </a:p>
        </p:txBody>
      </p:sp>
      <p:sp>
        <p:nvSpPr>
          <p:cNvPr id="26638" name="TextBox 3"/>
          <p:cNvSpPr txBox="1">
            <a:spLocks noChangeArrowheads="1"/>
          </p:cNvSpPr>
          <p:nvPr/>
        </p:nvSpPr>
        <p:spPr bwMode="auto">
          <a:xfrm rot="-5400000">
            <a:off x="2412206" y="4231482"/>
            <a:ext cx="23034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79500"/>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 typeface="Wingdings" panose="05000000000000000000" pitchFamily="2" charset="2"/>
              <a:buNone/>
            </a:pPr>
            <a:r>
              <a:rPr lang="en-US" altLang="en-US" sz="2000" b="1"/>
              <a:t>Skipped Steps</a:t>
            </a:r>
          </a:p>
        </p:txBody>
      </p:sp>
      <p:sp>
        <p:nvSpPr>
          <p:cNvPr id="26639" name="Rectangle 5"/>
          <p:cNvSpPr>
            <a:spLocks noChangeArrowheads="1"/>
          </p:cNvSpPr>
          <p:nvPr/>
        </p:nvSpPr>
        <p:spPr bwMode="auto">
          <a:xfrm>
            <a:off x="4376738" y="1195388"/>
            <a:ext cx="558800" cy="4487862"/>
          </a:xfrm>
          <a:prstGeom prst="rect">
            <a:avLst/>
          </a:prstGeom>
          <a:noFill/>
          <a:ln w="57150" algn="ctr">
            <a:solidFill>
              <a:schemeClr val="tx1"/>
            </a:solidFill>
            <a:prstDash val="sysDash"/>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79500"/>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endParaRPr lang="en-US" altLang="en-US"/>
          </a:p>
        </p:txBody>
      </p:sp>
      <p:sp>
        <p:nvSpPr>
          <p:cNvPr id="26640" name="TextBox 3"/>
          <p:cNvSpPr txBox="1">
            <a:spLocks noChangeArrowheads="1"/>
          </p:cNvSpPr>
          <p:nvPr/>
        </p:nvSpPr>
        <p:spPr bwMode="auto">
          <a:xfrm rot="-5400000">
            <a:off x="4748213" y="3560763"/>
            <a:ext cx="2286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79500"/>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 typeface="Wingdings" panose="05000000000000000000" pitchFamily="2" charset="2"/>
              <a:buNone/>
            </a:pPr>
            <a:r>
              <a:rPr lang="en-US" altLang="en-US" sz="2000" b="1"/>
              <a:t>Staining</a:t>
            </a:r>
          </a:p>
        </p:txBody>
      </p:sp>
      <p:sp>
        <p:nvSpPr>
          <p:cNvPr id="26641" name="TextBox 3"/>
          <p:cNvSpPr txBox="1">
            <a:spLocks noChangeArrowheads="1"/>
          </p:cNvSpPr>
          <p:nvPr/>
        </p:nvSpPr>
        <p:spPr bwMode="auto">
          <a:xfrm rot="-5400000">
            <a:off x="5813425" y="4378325"/>
            <a:ext cx="2286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79500"/>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 typeface="Wingdings" panose="05000000000000000000" pitchFamily="2" charset="2"/>
              <a:buNone/>
            </a:pPr>
            <a:r>
              <a:rPr lang="en-US" altLang="en-US" sz="2000" b="1"/>
              <a:t>Data Collection</a:t>
            </a:r>
          </a:p>
        </p:txBody>
      </p:sp>
      <p:sp>
        <p:nvSpPr>
          <p:cNvPr id="26642" name="Rectangle 6"/>
          <p:cNvSpPr>
            <a:spLocks noChangeArrowheads="1"/>
          </p:cNvSpPr>
          <p:nvPr/>
        </p:nvSpPr>
        <p:spPr bwMode="auto">
          <a:xfrm>
            <a:off x="6669088" y="1309688"/>
            <a:ext cx="641350" cy="4529137"/>
          </a:xfrm>
          <a:prstGeom prst="rect">
            <a:avLst/>
          </a:prstGeom>
          <a:noFill/>
          <a:ln w="57150" algn="ctr">
            <a:solidFill>
              <a:schemeClr val="tx1"/>
            </a:solidFill>
            <a:prstDash val="sysDash"/>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79500"/>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endParaRPr lang="en-US" altLang="en-US"/>
          </a:p>
        </p:txBody>
      </p:sp>
      <p:sp>
        <p:nvSpPr>
          <p:cNvPr id="26643" name="TextBox 3"/>
          <p:cNvSpPr txBox="1">
            <a:spLocks noChangeArrowheads="1"/>
          </p:cNvSpPr>
          <p:nvPr/>
        </p:nvSpPr>
        <p:spPr bwMode="auto">
          <a:xfrm rot="-5400000">
            <a:off x="7038976" y="4262437"/>
            <a:ext cx="22860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79500"/>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 typeface="Wingdings" panose="05000000000000000000" pitchFamily="2" charset="2"/>
              <a:buNone/>
            </a:pPr>
            <a:r>
              <a:rPr lang="en-US" altLang="en-US" sz="2000" b="1"/>
              <a:t>Misconceptions</a:t>
            </a:r>
          </a:p>
          <a:p>
            <a:pPr>
              <a:spcBef>
                <a:spcPct val="0"/>
              </a:spcBef>
              <a:buClrTx/>
              <a:buFont typeface="Wingdings" panose="05000000000000000000" pitchFamily="2" charset="2"/>
              <a:buNone/>
            </a:pPr>
            <a:r>
              <a:rPr lang="en-US" altLang="en-US" sz="2000" b="1"/>
              <a:t>Addressed!</a:t>
            </a:r>
          </a:p>
        </p:txBody>
      </p:sp>
      <p:sp>
        <p:nvSpPr>
          <p:cNvPr id="26644" name="TextBox 3"/>
          <p:cNvSpPr txBox="1">
            <a:spLocks noChangeArrowheads="1"/>
          </p:cNvSpPr>
          <p:nvPr/>
        </p:nvSpPr>
        <p:spPr bwMode="auto">
          <a:xfrm rot="-5400000">
            <a:off x="-87312" y="4098925"/>
            <a:ext cx="2286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79500"/>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 typeface="Wingdings" panose="05000000000000000000" pitchFamily="2" charset="2"/>
              <a:buNone/>
            </a:pPr>
            <a:r>
              <a:rPr lang="en-US" altLang="en-US" sz="2000" b="1"/>
              <a:t>DNA’s Power</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4"/>
          <p:cNvSpPr>
            <a:spLocks noGrp="1" noChangeArrowheads="1"/>
          </p:cNvSpPr>
          <p:nvPr>
            <p:ph type="body" idx="1"/>
          </p:nvPr>
        </p:nvSpPr>
        <p:spPr>
          <a:xfrm>
            <a:off x="304800" y="1371600"/>
            <a:ext cx="5813425" cy="4038600"/>
          </a:xfrm>
          <a:noFill/>
        </p:spPr>
        <p:txBody>
          <a:bodyPr/>
          <a:lstStyle/>
          <a:p>
            <a:pPr>
              <a:spcBef>
                <a:spcPct val="0"/>
              </a:spcBef>
              <a:buFontTx/>
              <a:buNone/>
              <a:tabLst>
                <a:tab pos="400050" algn="l"/>
              </a:tabLst>
            </a:pPr>
            <a:endParaRPr lang="en-US" altLang="en-US" b="1" smtClean="0"/>
          </a:p>
          <a:p>
            <a:pPr>
              <a:spcBef>
                <a:spcPct val="0"/>
              </a:spcBef>
              <a:buFontTx/>
              <a:buNone/>
              <a:tabLst>
                <a:tab pos="400050" algn="l"/>
              </a:tabLst>
            </a:pPr>
            <a:r>
              <a:rPr lang="en-US" altLang="en-US" b="1" smtClean="0"/>
              <a:t>•	Create standard curve using DNA marker</a:t>
            </a:r>
          </a:p>
          <a:p>
            <a:pPr>
              <a:spcBef>
                <a:spcPct val="0"/>
              </a:spcBef>
              <a:buFontTx/>
              <a:buNone/>
              <a:tabLst>
                <a:tab pos="400050" algn="l"/>
              </a:tabLst>
            </a:pPr>
            <a:endParaRPr lang="en-US" altLang="en-US" b="1" smtClean="0"/>
          </a:p>
          <a:p>
            <a:pPr>
              <a:spcBef>
                <a:spcPct val="0"/>
              </a:spcBef>
              <a:buFontTx/>
              <a:buNone/>
              <a:tabLst>
                <a:tab pos="400050" algn="l"/>
              </a:tabLst>
            </a:pPr>
            <a:r>
              <a:rPr lang="en-US" altLang="en-US" b="1" smtClean="0"/>
              <a:t>•	Measure distance traveled by restriction fragments</a:t>
            </a:r>
          </a:p>
          <a:p>
            <a:pPr>
              <a:spcBef>
                <a:spcPct val="0"/>
              </a:spcBef>
              <a:buFontTx/>
              <a:buNone/>
              <a:tabLst>
                <a:tab pos="400050" algn="l"/>
              </a:tabLst>
            </a:pPr>
            <a:endParaRPr lang="en-US" altLang="en-US" b="1" smtClean="0"/>
          </a:p>
          <a:p>
            <a:pPr>
              <a:spcBef>
                <a:spcPct val="0"/>
              </a:spcBef>
              <a:buFontTx/>
              <a:buNone/>
              <a:tabLst>
                <a:tab pos="400050" algn="l"/>
              </a:tabLst>
            </a:pPr>
            <a:r>
              <a:rPr lang="en-US" altLang="en-US" b="1" smtClean="0"/>
              <a:t>•	Determine size of DNA fragments</a:t>
            </a:r>
          </a:p>
          <a:p>
            <a:pPr>
              <a:spcBef>
                <a:spcPct val="0"/>
              </a:spcBef>
              <a:buFontTx/>
              <a:buNone/>
              <a:tabLst>
                <a:tab pos="400050" algn="l"/>
              </a:tabLst>
            </a:pPr>
            <a:endParaRPr lang="en-US" altLang="en-US" b="1" smtClean="0"/>
          </a:p>
          <a:p>
            <a:pPr>
              <a:spcBef>
                <a:spcPct val="0"/>
              </a:spcBef>
              <a:buFontTx/>
              <a:buNone/>
              <a:tabLst>
                <a:tab pos="400050" algn="l"/>
              </a:tabLst>
            </a:pPr>
            <a:r>
              <a:rPr lang="en-US" altLang="en-US" b="1" smtClean="0"/>
              <a:t>•	Determine which suspects can be excluded</a:t>
            </a:r>
          </a:p>
          <a:p>
            <a:pPr>
              <a:spcBef>
                <a:spcPct val="0"/>
              </a:spcBef>
              <a:buFontTx/>
              <a:buNone/>
              <a:tabLst>
                <a:tab pos="400050" algn="l"/>
              </a:tabLst>
            </a:pPr>
            <a:endParaRPr lang="en-US" altLang="en-US" b="1" smtClean="0"/>
          </a:p>
          <a:p>
            <a:pPr>
              <a:spcBef>
                <a:spcPct val="0"/>
              </a:spcBef>
              <a:buFontTx/>
              <a:buNone/>
              <a:tabLst>
                <a:tab pos="400050" algn="l"/>
              </a:tabLst>
            </a:pPr>
            <a:endParaRPr lang="en-US" altLang="en-US" b="1" smtClean="0"/>
          </a:p>
          <a:p>
            <a:pPr>
              <a:spcBef>
                <a:spcPct val="0"/>
              </a:spcBef>
              <a:buFontTx/>
              <a:buNone/>
              <a:tabLst>
                <a:tab pos="400050" algn="l"/>
              </a:tabLst>
            </a:pPr>
            <a:endParaRPr lang="en-US" altLang="en-US" b="1" smtClean="0"/>
          </a:p>
          <a:p>
            <a:pPr>
              <a:spcBef>
                <a:spcPct val="0"/>
              </a:spcBef>
              <a:buFontTx/>
              <a:buNone/>
              <a:tabLst>
                <a:tab pos="400050" algn="l"/>
              </a:tabLst>
            </a:pPr>
            <a:endParaRPr lang="en-US" altLang="en-US" b="1" smtClean="0"/>
          </a:p>
          <a:p>
            <a:pPr>
              <a:spcBef>
                <a:spcPct val="0"/>
              </a:spcBef>
              <a:buFontTx/>
              <a:buNone/>
              <a:tabLst>
                <a:tab pos="400050" algn="l"/>
              </a:tabLst>
            </a:pPr>
            <a:endParaRPr lang="en-US" altLang="en-US" b="1" smtClean="0"/>
          </a:p>
        </p:txBody>
      </p:sp>
      <p:pic>
        <p:nvPicPr>
          <p:cNvPr id="27651" name="Picture 2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59450" y="1219200"/>
            <a:ext cx="3384550" cy="308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2" name="Title 1"/>
          <p:cNvSpPr>
            <a:spLocks noGrp="1"/>
          </p:cNvSpPr>
          <p:nvPr>
            <p:ph type="title"/>
          </p:nvPr>
        </p:nvSpPr>
        <p:spPr/>
        <p:txBody>
          <a:bodyPr/>
          <a:lstStyle/>
          <a:p>
            <a:r>
              <a:rPr lang="en-US" altLang="en-US" b="1" smtClean="0">
                <a:solidFill>
                  <a:schemeClr val="tx1"/>
                </a:solidFill>
              </a:rPr>
              <a:t>Analysis of Stained Gel</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04150" y="285750"/>
            <a:ext cx="1111250" cy="1011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5" name="Title 1"/>
          <p:cNvSpPr>
            <a:spLocks noGrp="1"/>
          </p:cNvSpPr>
          <p:nvPr>
            <p:ph type="title"/>
          </p:nvPr>
        </p:nvSpPr>
        <p:spPr/>
        <p:txBody>
          <a:bodyPr/>
          <a:lstStyle/>
          <a:p>
            <a:r>
              <a:rPr lang="en-US" altLang="en-US" b="1" smtClean="0">
                <a:solidFill>
                  <a:schemeClr val="tx1"/>
                </a:solidFill>
              </a:rPr>
              <a:t>Use data from gels to apply to your selected pop culture reference.  </a:t>
            </a:r>
          </a:p>
        </p:txBody>
      </p:sp>
      <p:sp>
        <p:nvSpPr>
          <p:cNvPr id="28676" name="TextBox 3"/>
          <p:cNvSpPr txBox="1">
            <a:spLocks noChangeArrowheads="1"/>
          </p:cNvSpPr>
          <p:nvPr/>
        </p:nvSpPr>
        <p:spPr bwMode="auto">
          <a:xfrm>
            <a:off x="196850" y="1104900"/>
            <a:ext cx="3117850" cy="4862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79500"/>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 typeface="Wingdings" panose="05000000000000000000" pitchFamily="2" charset="2"/>
              <a:buNone/>
            </a:pPr>
            <a:r>
              <a:rPr lang="en-US" altLang="en-US" sz="1800" b="1">
                <a:solidFill>
                  <a:srgbClr val="FF0000"/>
                </a:solidFill>
              </a:rPr>
              <a:t>Get students to write creatively:</a:t>
            </a:r>
          </a:p>
          <a:p>
            <a:pPr>
              <a:spcBef>
                <a:spcPct val="0"/>
              </a:spcBef>
              <a:buClrTx/>
              <a:buFont typeface="Wingdings" panose="05000000000000000000" pitchFamily="2" charset="2"/>
              <a:buNone/>
            </a:pPr>
            <a:endParaRPr lang="en-US" altLang="en-US" sz="1800" b="1"/>
          </a:p>
          <a:p>
            <a:pPr>
              <a:spcBef>
                <a:spcPct val="0"/>
              </a:spcBef>
              <a:buClrTx/>
              <a:buFont typeface="Wingdings" panose="05000000000000000000" pitchFamily="2" charset="2"/>
              <a:buNone/>
            </a:pPr>
            <a:r>
              <a:rPr lang="en-US" altLang="en-US" sz="1600" b="1"/>
              <a:t>Who is suspect #3?</a:t>
            </a:r>
          </a:p>
          <a:p>
            <a:pPr>
              <a:spcBef>
                <a:spcPct val="0"/>
              </a:spcBef>
              <a:buClrTx/>
              <a:buFont typeface="Wingdings" panose="05000000000000000000" pitchFamily="2" charset="2"/>
              <a:buNone/>
            </a:pPr>
            <a:endParaRPr lang="en-US" altLang="en-US" sz="1600"/>
          </a:p>
          <a:p>
            <a:pPr>
              <a:spcBef>
                <a:spcPct val="0"/>
              </a:spcBef>
              <a:buClrTx/>
              <a:buFont typeface="Wingdings" panose="05000000000000000000" pitchFamily="2" charset="2"/>
              <a:buNone/>
            </a:pPr>
            <a:r>
              <a:rPr lang="en-US" altLang="en-US" sz="1600" b="1"/>
              <a:t>What role do they have in the show or movie?</a:t>
            </a:r>
          </a:p>
          <a:p>
            <a:pPr>
              <a:spcBef>
                <a:spcPct val="0"/>
              </a:spcBef>
              <a:buClrTx/>
              <a:buFont typeface="Wingdings" panose="05000000000000000000" pitchFamily="2" charset="2"/>
              <a:buNone/>
            </a:pPr>
            <a:endParaRPr lang="en-US" altLang="en-US" sz="1600" b="1"/>
          </a:p>
          <a:p>
            <a:pPr>
              <a:spcBef>
                <a:spcPct val="0"/>
              </a:spcBef>
              <a:buClrTx/>
              <a:buFont typeface="Wingdings" panose="05000000000000000000" pitchFamily="2" charset="2"/>
              <a:buNone/>
            </a:pPr>
            <a:r>
              <a:rPr lang="en-US" altLang="en-US" sz="1600" b="1"/>
              <a:t>How can the data be used to create a scenario/ screen play proposal for these characters while remaining true to the story line and the actual science.</a:t>
            </a:r>
          </a:p>
          <a:p>
            <a:pPr>
              <a:spcBef>
                <a:spcPct val="0"/>
              </a:spcBef>
              <a:buClrTx/>
              <a:buFont typeface="Wingdings" panose="05000000000000000000" pitchFamily="2" charset="2"/>
              <a:buNone/>
            </a:pPr>
            <a:endParaRPr lang="en-US" altLang="en-US" sz="1600" b="1"/>
          </a:p>
          <a:p>
            <a:pPr>
              <a:spcBef>
                <a:spcPct val="0"/>
              </a:spcBef>
              <a:buClrTx/>
              <a:buFont typeface="Wingdings" panose="05000000000000000000" pitchFamily="2" charset="2"/>
              <a:buNone/>
            </a:pPr>
            <a:r>
              <a:rPr lang="en-US" altLang="en-US" sz="1600" b="1"/>
              <a:t>Exchange cards with another group and construct the story based upon the gel results they have.</a:t>
            </a:r>
          </a:p>
        </p:txBody>
      </p:sp>
      <p:pic>
        <p:nvPicPr>
          <p:cNvPr id="28677"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114800" y="1328738"/>
            <a:ext cx="4244975" cy="4630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a:spLocks noChangeArrowheads="1"/>
          </p:cNvSpPr>
          <p:nvPr/>
        </p:nvSpPr>
        <p:spPr bwMode="auto">
          <a:xfrm rot="5400000" flipV="1">
            <a:off x="4934744" y="3178969"/>
            <a:ext cx="868363" cy="339725"/>
          </a:xfrm>
          <a:prstGeom prst="rect">
            <a:avLst/>
          </a:prstGeom>
          <a:noFill/>
          <a:ln w="57150" algn="ctr">
            <a:solidFill>
              <a:srgbClr val="00B853"/>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79500"/>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endParaRPr lang="en-US" altLang="en-US"/>
          </a:p>
        </p:txBody>
      </p:sp>
      <p:sp>
        <p:nvSpPr>
          <p:cNvPr id="11" name="Rectangle 10"/>
          <p:cNvSpPr>
            <a:spLocks noChangeArrowheads="1"/>
          </p:cNvSpPr>
          <p:nvPr/>
        </p:nvSpPr>
        <p:spPr bwMode="auto">
          <a:xfrm rot="5400000" flipV="1">
            <a:off x="6096793" y="3177382"/>
            <a:ext cx="868363" cy="342900"/>
          </a:xfrm>
          <a:prstGeom prst="rect">
            <a:avLst/>
          </a:prstGeom>
          <a:noFill/>
          <a:ln w="57150" algn="ctr">
            <a:solidFill>
              <a:srgbClr val="C24EBC"/>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79500"/>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heel(1)">
                                      <p:cBhvr>
                                        <p:cTn id="12"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altLang="en-US" smtClean="0"/>
              <a:t/>
            </a:r>
            <a:br>
              <a:rPr lang="en-US" altLang="en-US" smtClean="0"/>
            </a:br>
            <a:r>
              <a:rPr lang="en-US" altLang="en-US" b="1" smtClean="0">
                <a:solidFill>
                  <a:schemeClr val="tx1"/>
                </a:solidFill>
              </a:rPr>
              <a:t>AP Alignment</a:t>
            </a:r>
          </a:p>
        </p:txBody>
      </p:sp>
      <p:pic>
        <p:nvPicPr>
          <p:cNvPr id="29699" name="Picture 3" descr="C:\Users\tstubbs\AppData\Local\Temp\notesF25C78\AP DNA F Alignment EK leve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9238" y="1160463"/>
            <a:ext cx="8707437" cy="482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bwMode="auto">
          <a:xfrm>
            <a:off x="6380163" y="2098675"/>
            <a:ext cx="311150" cy="3884613"/>
          </a:xfrm>
          <a:prstGeom prst="rect">
            <a:avLst/>
          </a:prstGeom>
          <a:noFill/>
          <a:ln w="28575" cap="flat" cmpd="sng" algn="ctr">
            <a:solidFill>
              <a:schemeClr val="accent4"/>
            </a:solidFill>
            <a:prstDash val="solid"/>
            <a:round/>
            <a:headEnd type="none" w="med" len="med"/>
            <a:tailEnd type="none" w="med" len="med"/>
          </a:ln>
          <a:effectLst/>
          <a:extLst/>
        </p:spPr>
        <p:txBody>
          <a:bodyPr/>
          <a:lstStyle/>
          <a:p>
            <a:pPr>
              <a:defRPr/>
            </a:pPr>
            <a:endParaRPr lang="en-US"/>
          </a:p>
        </p:txBody>
      </p:sp>
      <p:sp>
        <p:nvSpPr>
          <p:cNvPr id="7" name="Rectangle 6"/>
          <p:cNvSpPr/>
          <p:nvPr/>
        </p:nvSpPr>
        <p:spPr bwMode="auto">
          <a:xfrm>
            <a:off x="8631238" y="2098675"/>
            <a:ext cx="231775" cy="3884613"/>
          </a:xfrm>
          <a:prstGeom prst="rect">
            <a:avLst/>
          </a:prstGeom>
          <a:noFill/>
          <a:ln w="28575" cap="flat" cmpd="sng" algn="ctr">
            <a:solidFill>
              <a:schemeClr val="accent4"/>
            </a:solidFill>
            <a:prstDash val="solid"/>
            <a:round/>
            <a:headEnd type="none" w="med" len="med"/>
            <a:tailEnd type="none" w="med" len="med"/>
          </a:ln>
          <a:effectLst/>
          <a:extLst/>
        </p:spPr>
        <p:txBody>
          <a:bodyPr/>
          <a:lstStyle/>
          <a:p>
            <a:pPr>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heel(1)">
                                      <p:cBhvr>
                                        <p:cTn id="1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US" altLang="en-US" smtClean="0"/>
              <a:t/>
            </a:r>
            <a:br>
              <a:rPr lang="en-US" altLang="en-US" smtClean="0"/>
            </a:br>
            <a:r>
              <a:rPr lang="en-US" altLang="en-US" b="1" smtClean="0">
                <a:solidFill>
                  <a:schemeClr val="tx1"/>
                </a:solidFill>
              </a:rPr>
              <a:t>NGSS Alignment</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US" altLang="en-US" sz="3600" smtClean="0"/>
              <a:t>Wrapping Things Up</a:t>
            </a:r>
          </a:p>
        </p:txBody>
      </p:sp>
      <p:sp>
        <p:nvSpPr>
          <p:cNvPr id="39940" name="Content Placeholder 3"/>
          <p:cNvSpPr>
            <a:spLocks noGrp="1"/>
          </p:cNvSpPr>
          <p:nvPr>
            <p:ph sz="half" idx="2"/>
          </p:nvPr>
        </p:nvSpPr>
        <p:spPr>
          <a:xfrm>
            <a:off x="273050" y="1309688"/>
            <a:ext cx="8134350" cy="1255712"/>
          </a:xfrm>
        </p:spPr>
        <p:txBody>
          <a:bodyPr/>
          <a:lstStyle/>
          <a:p>
            <a:pPr>
              <a:defRPr/>
            </a:pPr>
            <a:r>
              <a:rPr lang="en-US" altLang="en-US" sz="3600" b="1" dirty="0" smtClean="0">
                <a:ea typeface="MS PGothic" pitchFamily="34" charset="-128"/>
              </a:rPr>
              <a:t>Thank you for attending. Please fill out the workshop survey</a:t>
            </a:r>
            <a:r>
              <a:rPr lang="en-US" altLang="en-US" sz="3600" dirty="0" smtClean="0">
                <a:ea typeface="MS PGothic" pitchFamily="34" charset="-128"/>
              </a:rPr>
              <a:t>!</a:t>
            </a:r>
          </a:p>
          <a:p>
            <a:pPr marL="0" indent="0">
              <a:buFont typeface="Wingdings" panose="05000000000000000000" pitchFamily="2" charset="2"/>
              <a:buNone/>
              <a:defRPr/>
            </a:pPr>
            <a:endParaRPr lang="en-US" altLang="en-US" sz="2400" dirty="0" smtClean="0">
              <a:ea typeface="MS PGothic" pitchFamily="34" charset="-128"/>
            </a:endParaRPr>
          </a:p>
        </p:txBody>
      </p:sp>
      <p:sp>
        <p:nvSpPr>
          <p:cNvPr id="6" name="Flowchart: Delay 2"/>
          <p:cNvSpPr>
            <a:spLocks noChangeArrowheads="1"/>
          </p:cNvSpPr>
          <p:nvPr/>
        </p:nvSpPr>
        <p:spPr bwMode="auto">
          <a:xfrm rot="16200000">
            <a:off x="1098551" y="4878387"/>
            <a:ext cx="1333500" cy="1431925"/>
          </a:xfrm>
          <a:prstGeom prst="flowChartDelay">
            <a:avLst/>
          </a:prstGeom>
          <a:solidFill>
            <a:srgbClr val="92D050"/>
          </a:solidFill>
          <a:ln w="38100" algn="ctr">
            <a:solidFill>
              <a:srgbClr val="000000"/>
            </a:solidFill>
            <a:round/>
            <a:headEnd/>
            <a:tailEnd/>
          </a:ln>
        </p:spPr>
        <p:txBody>
          <a:bodyPr/>
          <a:lstStyle>
            <a:lvl1pPr>
              <a:spcBef>
                <a:spcPct val="20000"/>
              </a:spcBef>
              <a:buClr>
                <a:schemeClr val="accent1"/>
              </a:buClr>
              <a:buFont typeface="Wingdings" pitchFamily="2" charset="2"/>
              <a:buChar char="§"/>
              <a:defRPr sz="2400">
                <a:solidFill>
                  <a:schemeClr val="tx1"/>
                </a:solidFill>
                <a:latin typeface="Arial" pitchFamily="34" charset="0"/>
                <a:ea typeface="MS PGothic" pitchFamily="34" charset="-128"/>
              </a:defRPr>
            </a:lvl1pPr>
            <a:lvl2pPr marL="742950" indent="-285750">
              <a:spcBef>
                <a:spcPct val="20000"/>
              </a:spcBef>
              <a:buChar char="–"/>
              <a:defRPr sz="2000">
                <a:solidFill>
                  <a:srgbClr val="079500"/>
                </a:solidFill>
                <a:latin typeface="Arial" pitchFamily="34" charset="0"/>
                <a:ea typeface="MS PGothic" pitchFamily="34" charset="-128"/>
              </a:defRPr>
            </a:lvl2pPr>
            <a:lvl3pPr marL="1143000" indent="-228600">
              <a:spcBef>
                <a:spcPct val="20000"/>
              </a:spcBef>
              <a:buChar char="•"/>
              <a:defRPr>
                <a:solidFill>
                  <a:schemeClr val="tx1"/>
                </a:solidFill>
                <a:latin typeface="Arial" pitchFamily="34" charset="0"/>
                <a:ea typeface="MS PGothic" pitchFamily="34" charset="-128"/>
              </a:defRPr>
            </a:lvl3pPr>
            <a:lvl4pPr marL="1600200" indent="-228600">
              <a:spcBef>
                <a:spcPct val="20000"/>
              </a:spcBef>
              <a:buChar char="–"/>
              <a:defRPr sz="1600">
                <a:solidFill>
                  <a:schemeClr val="tx1"/>
                </a:solidFill>
                <a:latin typeface="Arial" pitchFamily="34" charset="0"/>
                <a:ea typeface="MS PGothic" pitchFamily="34" charset="-128"/>
              </a:defRPr>
            </a:lvl4pPr>
            <a:lvl5pPr marL="2057400" indent="-228600">
              <a:spcBef>
                <a:spcPct val="20000"/>
              </a:spcBef>
              <a:buChar char="»"/>
              <a:defRPr sz="14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sz="14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sz="14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sz="14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sz="1400">
                <a:solidFill>
                  <a:schemeClr val="tx1"/>
                </a:solidFill>
                <a:latin typeface="Arial" pitchFamily="34" charset="0"/>
                <a:ea typeface="MS PGothic" pitchFamily="34" charset="-128"/>
              </a:defRPr>
            </a:lvl9pPr>
          </a:lstStyle>
          <a:p>
            <a:pPr fontAlgn="auto">
              <a:spcBef>
                <a:spcPct val="0"/>
              </a:spcBef>
              <a:spcAft>
                <a:spcPts val="0"/>
              </a:spcAft>
              <a:buClrTx/>
              <a:buFontTx/>
              <a:buNone/>
              <a:defRPr/>
            </a:pPr>
            <a:endParaRPr lang="en-US" altLang="en-US" kern="0" smtClean="0">
              <a:solidFill>
                <a:srgbClr val="000000"/>
              </a:solidFill>
            </a:endParaRPr>
          </a:p>
        </p:txBody>
      </p:sp>
      <p:sp>
        <p:nvSpPr>
          <p:cNvPr id="7" name="Oval 1"/>
          <p:cNvSpPr>
            <a:spLocks noChangeArrowheads="1"/>
          </p:cNvSpPr>
          <p:nvPr/>
        </p:nvSpPr>
        <p:spPr bwMode="auto">
          <a:xfrm>
            <a:off x="1120775" y="3865563"/>
            <a:ext cx="1289050" cy="1062037"/>
          </a:xfrm>
          <a:prstGeom prst="ellipse">
            <a:avLst/>
          </a:prstGeom>
          <a:solidFill>
            <a:srgbClr val="CC9900"/>
          </a:solidFill>
          <a:ln w="38100" algn="ctr">
            <a:solidFill>
              <a:srgbClr val="000000"/>
            </a:solidFill>
            <a:round/>
            <a:headEnd/>
            <a:tailEnd/>
          </a:ln>
        </p:spPr>
        <p:txBody>
          <a:bodyPr/>
          <a:lstStyle>
            <a:lvl1pPr>
              <a:spcBef>
                <a:spcPct val="20000"/>
              </a:spcBef>
              <a:buClr>
                <a:schemeClr val="accent1"/>
              </a:buClr>
              <a:buFont typeface="Wingdings" pitchFamily="2" charset="2"/>
              <a:buChar char="§"/>
              <a:defRPr sz="2400">
                <a:solidFill>
                  <a:schemeClr val="tx1"/>
                </a:solidFill>
                <a:latin typeface="Arial" pitchFamily="34" charset="0"/>
                <a:ea typeface="MS PGothic" pitchFamily="34" charset="-128"/>
              </a:defRPr>
            </a:lvl1pPr>
            <a:lvl2pPr marL="742950" indent="-285750">
              <a:spcBef>
                <a:spcPct val="20000"/>
              </a:spcBef>
              <a:buChar char="–"/>
              <a:defRPr sz="2000">
                <a:solidFill>
                  <a:srgbClr val="079500"/>
                </a:solidFill>
                <a:latin typeface="Arial" pitchFamily="34" charset="0"/>
                <a:ea typeface="MS PGothic" pitchFamily="34" charset="-128"/>
              </a:defRPr>
            </a:lvl2pPr>
            <a:lvl3pPr marL="1143000" indent="-228600">
              <a:spcBef>
                <a:spcPct val="20000"/>
              </a:spcBef>
              <a:buChar char="•"/>
              <a:defRPr>
                <a:solidFill>
                  <a:schemeClr val="tx1"/>
                </a:solidFill>
                <a:latin typeface="Arial" pitchFamily="34" charset="0"/>
                <a:ea typeface="MS PGothic" pitchFamily="34" charset="-128"/>
              </a:defRPr>
            </a:lvl3pPr>
            <a:lvl4pPr marL="1600200" indent="-228600">
              <a:spcBef>
                <a:spcPct val="20000"/>
              </a:spcBef>
              <a:buChar char="–"/>
              <a:defRPr sz="1600">
                <a:solidFill>
                  <a:schemeClr val="tx1"/>
                </a:solidFill>
                <a:latin typeface="Arial" pitchFamily="34" charset="0"/>
                <a:ea typeface="MS PGothic" pitchFamily="34" charset="-128"/>
              </a:defRPr>
            </a:lvl4pPr>
            <a:lvl5pPr marL="2057400" indent="-228600">
              <a:spcBef>
                <a:spcPct val="20000"/>
              </a:spcBef>
              <a:buChar char="»"/>
              <a:defRPr sz="14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sz="14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sz="14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sz="14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sz="1400">
                <a:solidFill>
                  <a:schemeClr val="tx1"/>
                </a:solidFill>
                <a:latin typeface="Arial" pitchFamily="34" charset="0"/>
                <a:ea typeface="MS PGothic" pitchFamily="34" charset="-128"/>
              </a:defRPr>
            </a:lvl9pPr>
          </a:lstStyle>
          <a:p>
            <a:pPr fontAlgn="auto">
              <a:spcBef>
                <a:spcPct val="0"/>
              </a:spcBef>
              <a:spcAft>
                <a:spcPts val="0"/>
              </a:spcAft>
              <a:buClrTx/>
              <a:buFontTx/>
              <a:buNone/>
              <a:defRPr/>
            </a:pPr>
            <a:endParaRPr lang="en-US" altLang="en-US" kern="0" smtClean="0">
              <a:solidFill>
                <a:srgbClr val="000000"/>
              </a:solidFill>
            </a:endParaRPr>
          </a:p>
        </p:txBody>
      </p:sp>
      <p:sp>
        <p:nvSpPr>
          <p:cNvPr id="8" name="Flowchart: Delay 6"/>
          <p:cNvSpPr>
            <a:spLocks noChangeArrowheads="1"/>
          </p:cNvSpPr>
          <p:nvPr/>
        </p:nvSpPr>
        <p:spPr bwMode="auto">
          <a:xfrm rot="16200000">
            <a:off x="6400800" y="4883150"/>
            <a:ext cx="1333500" cy="1498600"/>
          </a:xfrm>
          <a:prstGeom prst="flowChartDelay">
            <a:avLst/>
          </a:prstGeom>
          <a:solidFill>
            <a:srgbClr val="00B050"/>
          </a:solidFill>
          <a:ln w="38100" algn="ctr">
            <a:solidFill>
              <a:srgbClr val="000000"/>
            </a:solidFill>
            <a:round/>
            <a:headEnd/>
            <a:tailEnd/>
          </a:ln>
        </p:spPr>
        <p:txBody>
          <a:bodyPr/>
          <a:lstStyle>
            <a:lvl1pPr>
              <a:spcBef>
                <a:spcPct val="20000"/>
              </a:spcBef>
              <a:buClr>
                <a:schemeClr val="accent1"/>
              </a:buClr>
              <a:buFont typeface="Wingdings" pitchFamily="2" charset="2"/>
              <a:buChar char="§"/>
              <a:defRPr sz="2400">
                <a:solidFill>
                  <a:schemeClr val="tx1"/>
                </a:solidFill>
                <a:latin typeface="Arial" pitchFamily="34" charset="0"/>
                <a:ea typeface="MS PGothic" pitchFamily="34" charset="-128"/>
              </a:defRPr>
            </a:lvl1pPr>
            <a:lvl2pPr marL="742950" indent="-285750">
              <a:spcBef>
                <a:spcPct val="20000"/>
              </a:spcBef>
              <a:buChar char="–"/>
              <a:defRPr sz="2000">
                <a:solidFill>
                  <a:srgbClr val="079500"/>
                </a:solidFill>
                <a:latin typeface="Arial" pitchFamily="34" charset="0"/>
                <a:ea typeface="MS PGothic" pitchFamily="34" charset="-128"/>
              </a:defRPr>
            </a:lvl2pPr>
            <a:lvl3pPr marL="1143000" indent="-228600">
              <a:spcBef>
                <a:spcPct val="20000"/>
              </a:spcBef>
              <a:buChar char="•"/>
              <a:defRPr>
                <a:solidFill>
                  <a:schemeClr val="tx1"/>
                </a:solidFill>
                <a:latin typeface="Arial" pitchFamily="34" charset="0"/>
                <a:ea typeface="MS PGothic" pitchFamily="34" charset="-128"/>
              </a:defRPr>
            </a:lvl3pPr>
            <a:lvl4pPr marL="1600200" indent="-228600">
              <a:spcBef>
                <a:spcPct val="20000"/>
              </a:spcBef>
              <a:buChar char="–"/>
              <a:defRPr sz="1600">
                <a:solidFill>
                  <a:schemeClr val="tx1"/>
                </a:solidFill>
                <a:latin typeface="Arial" pitchFamily="34" charset="0"/>
                <a:ea typeface="MS PGothic" pitchFamily="34" charset="-128"/>
              </a:defRPr>
            </a:lvl4pPr>
            <a:lvl5pPr marL="2057400" indent="-228600">
              <a:spcBef>
                <a:spcPct val="20000"/>
              </a:spcBef>
              <a:buChar char="»"/>
              <a:defRPr sz="14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sz="14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sz="14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sz="14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sz="1400">
                <a:solidFill>
                  <a:schemeClr val="tx1"/>
                </a:solidFill>
                <a:latin typeface="Arial" pitchFamily="34" charset="0"/>
                <a:ea typeface="MS PGothic" pitchFamily="34" charset="-128"/>
              </a:defRPr>
            </a:lvl9pPr>
          </a:lstStyle>
          <a:p>
            <a:pPr fontAlgn="auto">
              <a:spcBef>
                <a:spcPct val="0"/>
              </a:spcBef>
              <a:spcAft>
                <a:spcPts val="0"/>
              </a:spcAft>
              <a:buClrTx/>
              <a:buFontTx/>
              <a:buNone/>
              <a:defRPr/>
            </a:pPr>
            <a:endParaRPr lang="en-US" altLang="en-US" kern="0" smtClean="0">
              <a:solidFill>
                <a:srgbClr val="000000"/>
              </a:solidFill>
            </a:endParaRPr>
          </a:p>
        </p:txBody>
      </p:sp>
      <p:sp>
        <p:nvSpPr>
          <p:cNvPr id="9" name="Oval 4"/>
          <p:cNvSpPr>
            <a:spLocks noChangeArrowheads="1"/>
          </p:cNvSpPr>
          <p:nvPr/>
        </p:nvSpPr>
        <p:spPr bwMode="auto">
          <a:xfrm>
            <a:off x="6473825" y="3862388"/>
            <a:ext cx="1185863" cy="1103312"/>
          </a:xfrm>
          <a:prstGeom prst="ellipse">
            <a:avLst/>
          </a:prstGeom>
          <a:solidFill>
            <a:srgbClr val="FFCC66"/>
          </a:solidFill>
          <a:ln w="38100" algn="ctr">
            <a:solidFill>
              <a:srgbClr val="000000"/>
            </a:solidFill>
            <a:round/>
            <a:headEnd/>
            <a:tailEnd/>
          </a:ln>
        </p:spPr>
        <p:txBody>
          <a:bodyPr/>
          <a:lstStyle>
            <a:lvl1pPr>
              <a:spcBef>
                <a:spcPct val="20000"/>
              </a:spcBef>
              <a:buClr>
                <a:schemeClr val="accent1"/>
              </a:buClr>
              <a:buFont typeface="Wingdings" pitchFamily="2" charset="2"/>
              <a:buChar char="§"/>
              <a:defRPr sz="2400">
                <a:solidFill>
                  <a:schemeClr val="tx1"/>
                </a:solidFill>
                <a:latin typeface="Arial" pitchFamily="34" charset="0"/>
                <a:ea typeface="MS PGothic" pitchFamily="34" charset="-128"/>
              </a:defRPr>
            </a:lvl1pPr>
            <a:lvl2pPr marL="742950" indent="-285750">
              <a:spcBef>
                <a:spcPct val="20000"/>
              </a:spcBef>
              <a:buChar char="–"/>
              <a:defRPr sz="2000">
                <a:solidFill>
                  <a:srgbClr val="079500"/>
                </a:solidFill>
                <a:latin typeface="Arial" pitchFamily="34" charset="0"/>
                <a:ea typeface="MS PGothic" pitchFamily="34" charset="-128"/>
              </a:defRPr>
            </a:lvl2pPr>
            <a:lvl3pPr marL="1143000" indent="-228600">
              <a:spcBef>
                <a:spcPct val="20000"/>
              </a:spcBef>
              <a:buChar char="•"/>
              <a:defRPr>
                <a:solidFill>
                  <a:schemeClr val="tx1"/>
                </a:solidFill>
                <a:latin typeface="Arial" pitchFamily="34" charset="0"/>
                <a:ea typeface="MS PGothic" pitchFamily="34" charset="-128"/>
              </a:defRPr>
            </a:lvl3pPr>
            <a:lvl4pPr marL="1600200" indent="-228600">
              <a:spcBef>
                <a:spcPct val="20000"/>
              </a:spcBef>
              <a:buChar char="–"/>
              <a:defRPr sz="1600">
                <a:solidFill>
                  <a:schemeClr val="tx1"/>
                </a:solidFill>
                <a:latin typeface="Arial" pitchFamily="34" charset="0"/>
                <a:ea typeface="MS PGothic" pitchFamily="34" charset="-128"/>
              </a:defRPr>
            </a:lvl4pPr>
            <a:lvl5pPr marL="2057400" indent="-228600">
              <a:spcBef>
                <a:spcPct val="20000"/>
              </a:spcBef>
              <a:buChar char="»"/>
              <a:defRPr sz="14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sz="14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sz="14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sz="14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sz="1400">
                <a:solidFill>
                  <a:schemeClr val="tx1"/>
                </a:solidFill>
                <a:latin typeface="Arial" pitchFamily="34" charset="0"/>
                <a:ea typeface="MS PGothic" pitchFamily="34" charset="-128"/>
              </a:defRPr>
            </a:lvl9pPr>
          </a:lstStyle>
          <a:p>
            <a:pPr fontAlgn="auto">
              <a:spcBef>
                <a:spcPct val="0"/>
              </a:spcBef>
              <a:spcAft>
                <a:spcPts val="0"/>
              </a:spcAft>
              <a:buClrTx/>
              <a:buFontTx/>
              <a:buNone/>
              <a:defRPr/>
            </a:pPr>
            <a:endParaRPr lang="en-US" altLang="en-US" kern="0" smtClean="0">
              <a:solidFill>
                <a:srgbClr val="000000"/>
              </a:solidFill>
            </a:endParaRPr>
          </a:p>
        </p:txBody>
      </p:sp>
      <p:sp>
        <p:nvSpPr>
          <p:cNvPr id="10" name="Cloud Callout 3"/>
          <p:cNvSpPr>
            <a:spLocks noChangeArrowheads="1"/>
          </p:cNvSpPr>
          <p:nvPr/>
        </p:nvSpPr>
        <p:spPr bwMode="auto">
          <a:xfrm rot="20329461" flipH="1">
            <a:off x="5181600" y="2689225"/>
            <a:ext cx="2122488" cy="1141413"/>
          </a:xfrm>
          <a:prstGeom prst="cloudCallout">
            <a:avLst>
              <a:gd name="adj1" fmla="val -20833"/>
              <a:gd name="adj2" fmla="val 62500"/>
            </a:avLst>
          </a:prstGeom>
          <a:solidFill>
            <a:srgbClr val="FFFFFF"/>
          </a:solidFill>
          <a:ln w="28575" algn="ctr">
            <a:solidFill>
              <a:srgbClr val="000000"/>
            </a:solidFill>
            <a:round/>
            <a:headEnd/>
            <a:tailEnd/>
          </a:ln>
        </p:spPr>
        <p:txBody>
          <a:bodyPr/>
          <a:lstStyle>
            <a:lvl1pPr>
              <a:spcBef>
                <a:spcPct val="20000"/>
              </a:spcBef>
              <a:buClr>
                <a:schemeClr val="accent1"/>
              </a:buClr>
              <a:buFont typeface="Wingdings" pitchFamily="2" charset="2"/>
              <a:buChar char="§"/>
              <a:defRPr sz="2400">
                <a:solidFill>
                  <a:schemeClr val="tx1"/>
                </a:solidFill>
                <a:latin typeface="Arial" pitchFamily="34" charset="0"/>
                <a:ea typeface="MS PGothic" pitchFamily="34" charset="-128"/>
              </a:defRPr>
            </a:lvl1pPr>
            <a:lvl2pPr marL="742950" indent="-285750">
              <a:spcBef>
                <a:spcPct val="20000"/>
              </a:spcBef>
              <a:buChar char="–"/>
              <a:defRPr sz="2000">
                <a:solidFill>
                  <a:srgbClr val="079500"/>
                </a:solidFill>
                <a:latin typeface="Arial" pitchFamily="34" charset="0"/>
                <a:ea typeface="MS PGothic" pitchFamily="34" charset="-128"/>
              </a:defRPr>
            </a:lvl2pPr>
            <a:lvl3pPr marL="1143000" indent="-228600">
              <a:spcBef>
                <a:spcPct val="20000"/>
              </a:spcBef>
              <a:buChar char="•"/>
              <a:defRPr>
                <a:solidFill>
                  <a:schemeClr val="tx1"/>
                </a:solidFill>
                <a:latin typeface="Arial" pitchFamily="34" charset="0"/>
                <a:ea typeface="MS PGothic" pitchFamily="34" charset="-128"/>
              </a:defRPr>
            </a:lvl3pPr>
            <a:lvl4pPr marL="1600200" indent="-228600">
              <a:spcBef>
                <a:spcPct val="20000"/>
              </a:spcBef>
              <a:buChar char="–"/>
              <a:defRPr sz="1600">
                <a:solidFill>
                  <a:schemeClr val="tx1"/>
                </a:solidFill>
                <a:latin typeface="Arial" pitchFamily="34" charset="0"/>
                <a:ea typeface="MS PGothic" pitchFamily="34" charset="-128"/>
              </a:defRPr>
            </a:lvl4pPr>
            <a:lvl5pPr marL="2057400" indent="-228600">
              <a:spcBef>
                <a:spcPct val="20000"/>
              </a:spcBef>
              <a:buChar char="»"/>
              <a:defRPr sz="14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sz="14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sz="14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sz="14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sz="1400">
                <a:solidFill>
                  <a:schemeClr val="tx1"/>
                </a:solidFill>
                <a:latin typeface="Arial" pitchFamily="34" charset="0"/>
                <a:ea typeface="MS PGothic" pitchFamily="34" charset="-128"/>
              </a:defRPr>
            </a:lvl9pPr>
          </a:lstStyle>
          <a:p>
            <a:pPr fontAlgn="auto">
              <a:spcBef>
                <a:spcPct val="0"/>
              </a:spcBef>
              <a:spcAft>
                <a:spcPts val="0"/>
              </a:spcAft>
              <a:buClrTx/>
              <a:buFontTx/>
              <a:buNone/>
              <a:defRPr/>
            </a:pPr>
            <a:endParaRPr lang="en-US" altLang="en-US" kern="0" smtClean="0">
              <a:solidFill>
                <a:srgbClr val="000000"/>
              </a:solidFill>
            </a:endParaRPr>
          </a:p>
        </p:txBody>
      </p:sp>
      <p:sp>
        <p:nvSpPr>
          <p:cNvPr id="11" name="Cloud Callout 3"/>
          <p:cNvSpPr>
            <a:spLocks noChangeArrowheads="1"/>
          </p:cNvSpPr>
          <p:nvPr/>
        </p:nvSpPr>
        <p:spPr bwMode="auto">
          <a:xfrm rot="991897">
            <a:off x="2001838" y="2700338"/>
            <a:ext cx="1990725" cy="1163637"/>
          </a:xfrm>
          <a:prstGeom prst="cloudCallout">
            <a:avLst>
              <a:gd name="adj1" fmla="val -20833"/>
              <a:gd name="adj2" fmla="val 62500"/>
            </a:avLst>
          </a:prstGeom>
          <a:solidFill>
            <a:srgbClr val="FFFFFF"/>
          </a:solidFill>
          <a:ln w="28575" algn="ctr">
            <a:solidFill>
              <a:srgbClr val="000000"/>
            </a:solidFill>
            <a:round/>
            <a:headEnd/>
            <a:tailEnd/>
          </a:ln>
        </p:spPr>
        <p:txBody>
          <a:bodyPr/>
          <a:lstStyle>
            <a:lvl1pPr>
              <a:spcBef>
                <a:spcPct val="20000"/>
              </a:spcBef>
              <a:buClr>
                <a:schemeClr val="accent1"/>
              </a:buClr>
              <a:buFont typeface="Wingdings" pitchFamily="2" charset="2"/>
              <a:buChar char="§"/>
              <a:defRPr sz="2400">
                <a:solidFill>
                  <a:schemeClr val="tx1"/>
                </a:solidFill>
                <a:latin typeface="Arial" pitchFamily="34" charset="0"/>
                <a:ea typeface="MS PGothic" pitchFamily="34" charset="-128"/>
              </a:defRPr>
            </a:lvl1pPr>
            <a:lvl2pPr marL="742950" indent="-285750">
              <a:spcBef>
                <a:spcPct val="20000"/>
              </a:spcBef>
              <a:buChar char="–"/>
              <a:defRPr sz="2000">
                <a:solidFill>
                  <a:srgbClr val="079500"/>
                </a:solidFill>
                <a:latin typeface="Arial" pitchFamily="34" charset="0"/>
                <a:ea typeface="MS PGothic" pitchFamily="34" charset="-128"/>
              </a:defRPr>
            </a:lvl2pPr>
            <a:lvl3pPr marL="1143000" indent="-228600">
              <a:spcBef>
                <a:spcPct val="20000"/>
              </a:spcBef>
              <a:buChar char="•"/>
              <a:defRPr>
                <a:solidFill>
                  <a:schemeClr val="tx1"/>
                </a:solidFill>
                <a:latin typeface="Arial" pitchFamily="34" charset="0"/>
                <a:ea typeface="MS PGothic" pitchFamily="34" charset="-128"/>
              </a:defRPr>
            </a:lvl3pPr>
            <a:lvl4pPr marL="1600200" indent="-228600">
              <a:spcBef>
                <a:spcPct val="20000"/>
              </a:spcBef>
              <a:buChar char="–"/>
              <a:defRPr sz="1600">
                <a:solidFill>
                  <a:schemeClr val="tx1"/>
                </a:solidFill>
                <a:latin typeface="Arial" pitchFamily="34" charset="0"/>
                <a:ea typeface="MS PGothic" pitchFamily="34" charset="-128"/>
              </a:defRPr>
            </a:lvl4pPr>
            <a:lvl5pPr marL="2057400" indent="-228600">
              <a:spcBef>
                <a:spcPct val="20000"/>
              </a:spcBef>
              <a:buChar char="»"/>
              <a:defRPr sz="14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sz="14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sz="14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sz="14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sz="1400">
                <a:solidFill>
                  <a:schemeClr val="tx1"/>
                </a:solidFill>
                <a:latin typeface="Arial" pitchFamily="34" charset="0"/>
                <a:ea typeface="MS PGothic" pitchFamily="34" charset="-128"/>
              </a:defRPr>
            </a:lvl9pPr>
          </a:lstStyle>
          <a:p>
            <a:pPr fontAlgn="auto">
              <a:spcBef>
                <a:spcPct val="0"/>
              </a:spcBef>
              <a:spcAft>
                <a:spcPts val="0"/>
              </a:spcAft>
              <a:buClrTx/>
              <a:buFontTx/>
              <a:buNone/>
              <a:defRPr/>
            </a:pPr>
            <a:endParaRPr lang="en-US" altLang="en-US" kern="0" smtClean="0">
              <a:solidFill>
                <a:srgbClr val="000000"/>
              </a:solidFill>
            </a:endParaRPr>
          </a:p>
        </p:txBody>
      </p:sp>
      <p:sp>
        <p:nvSpPr>
          <p:cNvPr id="31754" name="Content Placeholder 3"/>
          <p:cNvSpPr>
            <a:spLocks noGrp="1"/>
          </p:cNvSpPr>
          <p:nvPr>
            <p:ph sz="half" idx="2"/>
          </p:nvPr>
        </p:nvSpPr>
        <p:spPr>
          <a:xfrm>
            <a:off x="2295525" y="2984500"/>
            <a:ext cx="1820863" cy="371475"/>
          </a:xfrm>
        </p:spPr>
        <p:txBody>
          <a:bodyPr/>
          <a:lstStyle/>
          <a:p>
            <a:pPr marL="0" indent="0">
              <a:buFont typeface="Wingdings" panose="05000000000000000000" pitchFamily="2" charset="2"/>
              <a:buNone/>
            </a:pPr>
            <a:r>
              <a:rPr lang="en-US" altLang="en-US" sz="2000" b="1" smtClean="0"/>
              <a:t>Question!</a:t>
            </a:r>
          </a:p>
          <a:p>
            <a:pPr marL="0" indent="0">
              <a:buFont typeface="Wingdings" panose="05000000000000000000" pitchFamily="2" charset="2"/>
              <a:buNone/>
            </a:pPr>
            <a:endParaRPr lang="en-US" altLang="en-US" sz="2400" smtClean="0"/>
          </a:p>
        </p:txBody>
      </p:sp>
      <p:sp>
        <p:nvSpPr>
          <p:cNvPr id="31755" name="Content Placeholder 3"/>
          <p:cNvSpPr>
            <a:spLocks noGrp="1"/>
          </p:cNvSpPr>
          <p:nvPr>
            <p:ph sz="half" idx="2"/>
          </p:nvPr>
        </p:nvSpPr>
        <p:spPr>
          <a:xfrm>
            <a:off x="5591175" y="2978150"/>
            <a:ext cx="1762125" cy="371475"/>
          </a:xfrm>
        </p:spPr>
        <p:txBody>
          <a:bodyPr/>
          <a:lstStyle/>
          <a:p>
            <a:pPr marL="0" indent="0">
              <a:buFont typeface="Wingdings" panose="05000000000000000000" pitchFamily="2" charset="2"/>
              <a:buNone/>
            </a:pPr>
            <a:r>
              <a:rPr lang="en-US" altLang="en-US" sz="2000" b="1" smtClean="0"/>
              <a:t>Question!</a:t>
            </a:r>
          </a:p>
          <a:p>
            <a:pPr marL="0" indent="0">
              <a:buFont typeface="Wingdings" panose="05000000000000000000" pitchFamily="2" charset="2"/>
              <a:buNone/>
            </a:pPr>
            <a:endParaRPr lang="en-US" altLang="en-US" sz="2400" smtClean="0"/>
          </a:p>
        </p:txBody>
      </p:sp>
    </p:spTree>
  </p:cSld>
  <p:clrMapOvr>
    <a:masterClrMapping/>
  </p:clrMapOvr>
  <p:transition spd="slow">
    <p:pull/>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bwMode="auto">
          <a:xfrm>
            <a:off x="773113" y="307975"/>
            <a:ext cx="6934200" cy="76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lgn="l" rtl="0" eaLnBrk="0" fontAlgn="base" hangingPunct="0">
              <a:spcBef>
                <a:spcPct val="0"/>
              </a:spcBef>
              <a:spcAft>
                <a:spcPct val="0"/>
              </a:spcAft>
              <a:defRPr sz="2800">
                <a:solidFill>
                  <a:schemeClr val="bg2"/>
                </a:solidFill>
                <a:latin typeface="+mj-lt"/>
                <a:ea typeface="MS PGothic" pitchFamily="34" charset="-128"/>
                <a:cs typeface="+mj-cs"/>
              </a:defRPr>
            </a:lvl1pPr>
            <a:lvl2pPr algn="l" rtl="0" eaLnBrk="0" fontAlgn="base" hangingPunct="0">
              <a:spcBef>
                <a:spcPct val="0"/>
              </a:spcBef>
              <a:spcAft>
                <a:spcPct val="0"/>
              </a:spcAft>
              <a:defRPr sz="2800">
                <a:solidFill>
                  <a:schemeClr val="bg2"/>
                </a:solidFill>
                <a:latin typeface="Arial" pitchFamily="34" charset="0"/>
                <a:ea typeface="MS PGothic" pitchFamily="34" charset="-128"/>
              </a:defRPr>
            </a:lvl2pPr>
            <a:lvl3pPr algn="l" rtl="0" eaLnBrk="0" fontAlgn="base" hangingPunct="0">
              <a:spcBef>
                <a:spcPct val="0"/>
              </a:spcBef>
              <a:spcAft>
                <a:spcPct val="0"/>
              </a:spcAft>
              <a:defRPr sz="2800">
                <a:solidFill>
                  <a:schemeClr val="bg2"/>
                </a:solidFill>
                <a:latin typeface="Arial" pitchFamily="34" charset="0"/>
                <a:ea typeface="MS PGothic" pitchFamily="34" charset="-128"/>
              </a:defRPr>
            </a:lvl3pPr>
            <a:lvl4pPr algn="l" rtl="0" eaLnBrk="0" fontAlgn="base" hangingPunct="0">
              <a:spcBef>
                <a:spcPct val="0"/>
              </a:spcBef>
              <a:spcAft>
                <a:spcPct val="0"/>
              </a:spcAft>
              <a:defRPr sz="2800">
                <a:solidFill>
                  <a:schemeClr val="bg2"/>
                </a:solidFill>
                <a:latin typeface="Arial" pitchFamily="34" charset="0"/>
                <a:ea typeface="MS PGothic" pitchFamily="34" charset="-128"/>
              </a:defRPr>
            </a:lvl4pPr>
            <a:lvl5pPr algn="l" rtl="0" eaLnBrk="0" fontAlgn="base" hangingPunct="0">
              <a:spcBef>
                <a:spcPct val="0"/>
              </a:spcBef>
              <a:spcAft>
                <a:spcPct val="0"/>
              </a:spcAft>
              <a:defRPr sz="2800">
                <a:solidFill>
                  <a:schemeClr val="bg2"/>
                </a:solidFill>
                <a:latin typeface="Arial" pitchFamily="34" charset="0"/>
                <a:ea typeface="MS PGothic" pitchFamily="34" charset="-128"/>
              </a:defRPr>
            </a:lvl5pPr>
            <a:lvl6pPr marL="457200" algn="l" rtl="0" fontAlgn="base">
              <a:spcBef>
                <a:spcPct val="0"/>
              </a:spcBef>
              <a:spcAft>
                <a:spcPct val="0"/>
              </a:spcAft>
              <a:defRPr sz="2800">
                <a:solidFill>
                  <a:schemeClr val="bg2"/>
                </a:solidFill>
                <a:latin typeface="Arial" pitchFamily="34" charset="0"/>
                <a:ea typeface="ＭＳ Ｐゴシック" pitchFamily="34" charset="-128"/>
              </a:defRPr>
            </a:lvl6pPr>
            <a:lvl7pPr marL="914400" algn="l" rtl="0" fontAlgn="base">
              <a:spcBef>
                <a:spcPct val="0"/>
              </a:spcBef>
              <a:spcAft>
                <a:spcPct val="0"/>
              </a:spcAft>
              <a:defRPr sz="2800">
                <a:solidFill>
                  <a:schemeClr val="bg2"/>
                </a:solidFill>
                <a:latin typeface="Arial" pitchFamily="34" charset="0"/>
                <a:ea typeface="ＭＳ Ｐゴシック" pitchFamily="34" charset="-128"/>
              </a:defRPr>
            </a:lvl7pPr>
            <a:lvl8pPr marL="1371600" algn="l" rtl="0" fontAlgn="base">
              <a:spcBef>
                <a:spcPct val="0"/>
              </a:spcBef>
              <a:spcAft>
                <a:spcPct val="0"/>
              </a:spcAft>
              <a:defRPr sz="2800">
                <a:solidFill>
                  <a:schemeClr val="bg2"/>
                </a:solidFill>
                <a:latin typeface="Arial" pitchFamily="34" charset="0"/>
                <a:ea typeface="ＭＳ Ｐゴシック" pitchFamily="34" charset="-128"/>
              </a:defRPr>
            </a:lvl8pPr>
            <a:lvl9pPr marL="1828800" algn="l" rtl="0" fontAlgn="base">
              <a:spcBef>
                <a:spcPct val="0"/>
              </a:spcBef>
              <a:spcAft>
                <a:spcPct val="0"/>
              </a:spcAft>
              <a:defRPr sz="2800">
                <a:solidFill>
                  <a:schemeClr val="bg2"/>
                </a:solidFill>
                <a:latin typeface="Arial" pitchFamily="34" charset="0"/>
                <a:ea typeface="ＭＳ Ｐゴシック" pitchFamily="34" charset="-128"/>
              </a:defRPr>
            </a:lvl9pPr>
          </a:lstStyle>
          <a:p>
            <a:pPr>
              <a:defRPr/>
            </a:pPr>
            <a:r>
              <a:rPr lang="en-US" b="1" kern="0" dirty="0" smtClean="0">
                <a:solidFill>
                  <a:schemeClr val="tx1"/>
                </a:solidFill>
              </a:rPr>
              <a:t>Bio-Rad Resources</a:t>
            </a:r>
            <a:endParaRPr lang="en-US" b="1" kern="0" dirty="0">
              <a:solidFill>
                <a:schemeClr val="tx1"/>
              </a:solidFill>
            </a:endParaRPr>
          </a:p>
        </p:txBody>
      </p:sp>
      <p:graphicFrame>
        <p:nvGraphicFramePr>
          <p:cNvPr id="2" name="Diagram 1"/>
          <p:cNvGraphicFramePr/>
          <p:nvPr/>
        </p:nvGraphicFramePr>
        <p:xfrm>
          <a:off x="1524001" y="1397001"/>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med">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pPr eaLnBrk="1" hangingPunct="1"/>
            <a:r>
              <a:rPr lang="en-US" altLang="en-US" smtClean="0"/>
              <a:t>DNA Structure</a:t>
            </a:r>
          </a:p>
        </p:txBody>
      </p:sp>
      <p:pic>
        <p:nvPicPr>
          <p:cNvPr id="32771" name="Picture 10"/>
          <p:cNvPicPr>
            <a:picLocks noGrp="1" noChangeAspect="1" noChangeArrowheads="1"/>
          </p:cNvPicPr>
          <p:nvPr>
            <p:ph type="tbl" idx="1"/>
          </p:nvPr>
        </p:nvPicPr>
        <p:blipFill>
          <a:blip r:embed="rId2">
            <a:extLst>
              <a:ext uri="{28A0092B-C50C-407E-A947-70E740481C1C}">
                <a14:useLocalDpi xmlns:a14="http://schemas.microsoft.com/office/drawing/2010/main" val="0"/>
              </a:ext>
            </a:extLst>
          </a:blip>
          <a:srcRect/>
          <a:stretch>
            <a:fillRect/>
          </a:stretch>
        </p:blipFill>
        <p:spPr>
          <a:xfrm>
            <a:off x="325438" y="1320800"/>
            <a:ext cx="2582862" cy="4460875"/>
          </a:xfrm>
          <a:noFill/>
          <a:extLst>
            <a:ext uri="{909E8E84-426E-40DD-AFC4-6F175D3DCCD1}">
              <a14:hiddenFill xmlns:a14="http://schemas.microsoft.com/office/drawing/2010/main">
                <a:solidFill>
                  <a:srgbClr val="FFFFFF"/>
                </a:solidFill>
              </a14:hiddenFill>
            </a:ext>
          </a:extLst>
        </p:spPr>
      </p:pic>
      <p:pic>
        <p:nvPicPr>
          <p:cNvPr id="3277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09913" y="1257300"/>
            <a:ext cx="5792787" cy="479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pPr eaLnBrk="1" hangingPunct="1"/>
            <a:r>
              <a:rPr lang="en-US" altLang="en-US" smtClean="0"/>
              <a:t>DNA Schematic</a:t>
            </a:r>
          </a:p>
        </p:txBody>
      </p:sp>
      <p:pic>
        <p:nvPicPr>
          <p:cNvPr id="33795" name="Picture 105"/>
          <p:cNvPicPr>
            <a:picLocks noGrp="1" noChangeAspect="1" noChangeArrowheads="1"/>
          </p:cNvPicPr>
          <p:nvPr>
            <p:ph type="tbl" idx="1"/>
          </p:nvPr>
        </p:nvPicPr>
        <p:blipFill>
          <a:blip r:embed="rId2">
            <a:extLst>
              <a:ext uri="{28A0092B-C50C-407E-A947-70E740481C1C}">
                <a14:useLocalDpi xmlns:a14="http://schemas.microsoft.com/office/drawing/2010/main" val="0"/>
              </a:ext>
            </a:extLst>
          </a:blip>
          <a:srcRect/>
          <a:stretch>
            <a:fillRect/>
          </a:stretch>
        </p:blipFill>
        <p:spPr>
          <a:xfrm>
            <a:off x="2100263" y="1193800"/>
            <a:ext cx="5265737" cy="4856163"/>
          </a:xfrm>
          <a:noFill/>
          <a:extLs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pPr eaLnBrk="1" hangingPunct="1"/>
            <a:r>
              <a:rPr lang="en-US" altLang="en-US" smtClean="0"/>
              <a:t>Student DNA Model</a:t>
            </a:r>
          </a:p>
        </p:txBody>
      </p:sp>
      <p:pic>
        <p:nvPicPr>
          <p:cNvPr id="34819" name="Table Placeholder 3"/>
          <p:cNvPicPr>
            <a:picLocks noGrp="1" noChangeAspect="1" noChangeArrowheads="1"/>
          </p:cNvPicPr>
          <p:nvPr>
            <p:ph type="tbl" idx="1"/>
          </p:nvPr>
        </p:nvPicPr>
        <p:blipFill>
          <a:blip r:embed="rId2">
            <a:extLst>
              <a:ext uri="{28A0092B-C50C-407E-A947-70E740481C1C}">
                <a14:useLocalDpi xmlns:a14="http://schemas.microsoft.com/office/drawing/2010/main" val="0"/>
              </a:ext>
            </a:extLst>
          </a:blip>
          <a:srcRect/>
          <a:stretch>
            <a:fillRect/>
          </a:stretch>
        </p:blipFill>
        <p:spPr>
          <a:xfrm>
            <a:off x="2009775" y="1433513"/>
            <a:ext cx="5276850" cy="3990975"/>
          </a:xfrm>
        </p:spPr>
      </p:pic>
    </p:spTree>
  </p:cSld>
  <p:clrMapOvr>
    <a:masterClrMapping/>
  </p:clrMapOvr>
  <p:transition spd="slow"/>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5842" name="Picture 7" descr="bacterioph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29100" y="1219200"/>
            <a:ext cx="4699000" cy="4699000"/>
          </a:xfrm>
          <a:prstGeom prst="rect">
            <a:avLst/>
          </a:prstGeom>
          <a:noFill/>
          <a:ln w="9525">
            <a:solidFill>
              <a:srgbClr val="808000"/>
            </a:solidFill>
            <a:miter lim="800000"/>
            <a:headEnd/>
            <a:tailEnd/>
          </a:ln>
          <a:extLst>
            <a:ext uri="{909E8E84-426E-40DD-AFC4-6F175D3DCCD1}">
              <a14:hiddenFill xmlns:a14="http://schemas.microsoft.com/office/drawing/2010/main">
                <a:solidFill>
                  <a:srgbClr val="FFFFFF"/>
                </a:solidFill>
              </a14:hiddenFill>
            </a:ext>
          </a:extLst>
        </p:spPr>
      </p:pic>
      <p:sp>
        <p:nvSpPr>
          <p:cNvPr id="35843" name="Text Box 8"/>
          <p:cNvSpPr txBox="1">
            <a:spLocks noChangeArrowheads="1"/>
          </p:cNvSpPr>
          <p:nvPr/>
        </p:nvSpPr>
        <p:spPr bwMode="auto">
          <a:xfrm>
            <a:off x="304800" y="1701800"/>
            <a:ext cx="3657600" cy="3176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71450" indent="-1714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79500"/>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lnSpc>
                <a:spcPct val="75000"/>
              </a:lnSpc>
              <a:spcBef>
                <a:spcPct val="0"/>
              </a:spcBef>
              <a:buClrTx/>
              <a:buFontTx/>
              <a:buNone/>
            </a:pPr>
            <a:r>
              <a:rPr lang="en-US" altLang="en-US"/>
              <a:t>•	Evolved by bacteria to protect against viral DNA infection</a:t>
            </a:r>
          </a:p>
          <a:p>
            <a:pPr>
              <a:lnSpc>
                <a:spcPct val="75000"/>
              </a:lnSpc>
              <a:spcBef>
                <a:spcPct val="0"/>
              </a:spcBef>
              <a:buClrTx/>
              <a:buFontTx/>
              <a:buNone/>
            </a:pPr>
            <a:endParaRPr lang="en-US" altLang="en-US"/>
          </a:p>
          <a:p>
            <a:pPr>
              <a:lnSpc>
                <a:spcPct val="75000"/>
              </a:lnSpc>
              <a:spcBef>
                <a:spcPct val="0"/>
              </a:spcBef>
              <a:buClrTx/>
              <a:buFontTx/>
              <a:buNone/>
            </a:pPr>
            <a:r>
              <a:rPr lang="en-US" altLang="en-US"/>
              <a:t>•	Endonucleases = cleave within DNA strands</a:t>
            </a:r>
          </a:p>
          <a:p>
            <a:pPr>
              <a:lnSpc>
                <a:spcPct val="75000"/>
              </a:lnSpc>
              <a:spcBef>
                <a:spcPct val="0"/>
              </a:spcBef>
              <a:buClrTx/>
              <a:buFontTx/>
              <a:buNone/>
            </a:pPr>
            <a:endParaRPr lang="en-US" altLang="en-US"/>
          </a:p>
          <a:p>
            <a:pPr>
              <a:lnSpc>
                <a:spcPct val="75000"/>
              </a:lnSpc>
              <a:spcBef>
                <a:spcPct val="0"/>
              </a:spcBef>
              <a:buClrTx/>
              <a:buFontTx/>
              <a:buNone/>
            </a:pPr>
            <a:r>
              <a:rPr lang="en-US" altLang="en-US"/>
              <a:t>•	Over 3,000 known enzymes</a:t>
            </a:r>
          </a:p>
          <a:p>
            <a:pPr>
              <a:lnSpc>
                <a:spcPct val="75000"/>
              </a:lnSpc>
              <a:spcBef>
                <a:spcPct val="0"/>
              </a:spcBef>
              <a:buClrTx/>
              <a:buFontTx/>
              <a:buNone/>
            </a:pPr>
            <a:endParaRPr lang="en-US" altLang="en-US" sz="2700">
              <a:latin typeface="Times" panose="02020603050405020304" pitchFamily="18" charset="0"/>
            </a:endParaRPr>
          </a:p>
        </p:txBody>
      </p:sp>
      <p:sp>
        <p:nvSpPr>
          <p:cNvPr id="35844" name="Title 1"/>
          <p:cNvSpPr>
            <a:spLocks noGrp="1"/>
          </p:cNvSpPr>
          <p:nvPr>
            <p:ph type="title"/>
          </p:nvPr>
        </p:nvSpPr>
        <p:spPr/>
        <p:txBody>
          <a:bodyPr/>
          <a:lstStyle/>
          <a:p>
            <a:pPr eaLnBrk="1" hangingPunct="1"/>
            <a:r>
              <a:rPr lang="en-US" altLang="en-US" smtClean="0"/>
              <a:t>Restriction Enzymes</a:t>
            </a:r>
          </a:p>
        </p:txBody>
      </p:sp>
    </p:spTree>
  </p:cSld>
  <p:clrMapOvr>
    <a:masterClrMapping/>
  </p:clrMapOvr>
  <p:transition spd="slow"/>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6866" name="Text Box 5"/>
          <p:cNvSpPr txBox="1">
            <a:spLocks noChangeArrowheads="1"/>
          </p:cNvSpPr>
          <p:nvPr/>
        </p:nvSpPr>
        <p:spPr bwMode="auto">
          <a:xfrm>
            <a:off x="3565525" y="6503988"/>
            <a:ext cx="184150" cy="503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79500"/>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endParaRPr lang="en-US" altLang="en-US"/>
          </a:p>
        </p:txBody>
      </p:sp>
      <p:sp>
        <p:nvSpPr>
          <p:cNvPr id="36867" name="Rectangle 18"/>
          <p:cNvSpPr>
            <a:spLocks noGrp="1" noChangeArrowheads="1"/>
          </p:cNvSpPr>
          <p:nvPr>
            <p:ph type="body" idx="1"/>
          </p:nvPr>
        </p:nvSpPr>
        <p:spPr>
          <a:xfrm>
            <a:off x="469900" y="1676400"/>
            <a:ext cx="8597900" cy="4127500"/>
          </a:xfrm>
          <a:noFill/>
        </p:spPr>
        <p:txBody>
          <a:bodyPr/>
          <a:lstStyle/>
          <a:p>
            <a:pPr>
              <a:spcBef>
                <a:spcPct val="0"/>
              </a:spcBef>
              <a:buClr>
                <a:srgbClr val="079500"/>
              </a:buClr>
            </a:pPr>
            <a:r>
              <a:rPr lang="en-US" altLang="en-US" smtClean="0"/>
              <a:t> Restriction Buffer provides optimal conditions</a:t>
            </a:r>
          </a:p>
          <a:p>
            <a:pPr>
              <a:spcBef>
                <a:spcPct val="0"/>
              </a:spcBef>
              <a:buClr>
                <a:srgbClr val="079500"/>
              </a:buClr>
            </a:pPr>
            <a:endParaRPr lang="en-US" altLang="en-US" smtClean="0"/>
          </a:p>
          <a:p>
            <a:pPr>
              <a:spcBef>
                <a:spcPct val="0"/>
              </a:spcBef>
              <a:buClr>
                <a:srgbClr val="079500"/>
              </a:buClr>
            </a:pPr>
            <a:endParaRPr lang="en-US" altLang="en-US" smtClean="0"/>
          </a:p>
          <a:p>
            <a:pPr>
              <a:spcBef>
                <a:spcPct val="0"/>
              </a:spcBef>
              <a:buClr>
                <a:srgbClr val="079500"/>
              </a:buClr>
            </a:pPr>
            <a:r>
              <a:rPr lang="en-US" altLang="en-US" smtClean="0"/>
              <a:t>NaCI provides the correct ionic strength</a:t>
            </a:r>
          </a:p>
          <a:p>
            <a:pPr>
              <a:spcBef>
                <a:spcPct val="0"/>
              </a:spcBef>
              <a:buClr>
                <a:srgbClr val="079500"/>
              </a:buClr>
            </a:pPr>
            <a:endParaRPr lang="en-US" altLang="en-US" smtClean="0"/>
          </a:p>
          <a:p>
            <a:pPr>
              <a:spcBef>
                <a:spcPct val="0"/>
              </a:spcBef>
              <a:buClr>
                <a:srgbClr val="079500"/>
              </a:buClr>
            </a:pPr>
            <a:endParaRPr lang="en-US" altLang="en-US" smtClean="0"/>
          </a:p>
          <a:p>
            <a:pPr>
              <a:spcBef>
                <a:spcPct val="0"/>
              </a:spcBef>
              <a:buClr>
                <a:srgbClr val="079500"/>
              </a:buClr>
            </a:pPr>
            <a:r>
              <a:rPr lang="en-US" altLang="en-US" smtClean="0"/>
              <a:t>Tris-HCI provides the proper pH</a:t>
            </a:r>
          </a:p>
          <a:p>
            <a:pPr>
              <a:spcBef>
                <a:spcPct val="0"/>
              </a:spcBef>
              <a:buClr>
                <a:srgbClr val="079500"/>
              </a:buClr>
            </a:pPr>
            <a:endParaRPr lang="en-US" altLang="en-US" smtClean="0"/>
          </a:p>
          <a:p>
            <a:pPr>
              <a:spcBef>
                <a:spcPct val="0"/>
              </a:spcBef>
              <a:buClr>
                <a:srgbClr val="079500"/>
              </a:buClr>
            </a:pPr>
            <a:endParaRPr lang="en-US" altLang="en-US" smtClean="0"/>
          </a:p>
          <a:p>
            <a:pPr>
              <a:spcBef>
                <a:spcPct val="0"/>
              </a:spcBef>
              <a:buClr>
                <a:srgbClr val="079500"/>
              </a:buClr>
            </a:pPr>
            <a:r>
              <a:rPr lang="en-US" altLang="en-US" smtClean="0"/>
              <a:t>Mg</a:t>
            </a:r>
            <a:r>
              <a:rPr lang="en-US" altLang="en-US" baseline="30000" smtClean="0"/>
              <a:t>2+</a:t>
            </a:r>
            <a:r>
              <a:rPr lang="en-US" altLang="en-US" smtClean="0"/>
              <a:t> is an enzyme co-factor</a:t>
            </a:r>
          </a:p>
        </p:txBody>
      </p:sp>
      <p:sp>
        <p:nvSpPr>
          <p:cNvPr id="36868" name="Title 1"/>
          <p:cNvSpPr txBox="1">
            <a:spLocks/>
          </p:cNvSpPr>
          <p:nvPr/>
        </p:nvSpPr>
        <p:spPr bwMode="auto">
          <a:xfrm>
            <a:off x="762000" y="406400"/>
            <a:ext cx="6934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79500"/>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r>
              <a:rPr lang="en-US" altLang="en-US" sz="2800">
                <a:solidFill>
                  <a:schemeClr val="bg2"/>
                </a:solidFill>
              </a:rPr>
              <a:t>DNA Digestion Reaction</a:t>
            </a:r>
          </a:p>
        </p:txBody>
      </p:sp>
    </p:spTree>
  </p:cSld>
  <p:clrMapOvr>
    <a:masterClrMapping/>
  </p:clrMapOvr>
  <p:transition spd="slow"/>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7890" name="Picture 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1981200"/>
            <a:ext cx="304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1" name="Picture 3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4114800"/>
            <a:ext cx="304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2" name="Picture 3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0" y="2743200"/>
            <a:ext cx="4267200" cy="55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3" name="Picture 2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52800" y="4724400"/>
            <a:ext cx="5478463"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4" name="Text Box 5"/>
          <p:cNvSpPr txBox="1">
            <a:spLocks noChangeArrowheads="1"/>
          </p:cNvSpPr>
          <p:nvPr/>
        </p:nvSpPr>
        <p:spPr bwMode="auto">
          <a:xfrm>
            <a:off x="304800" y="1995488"/>
            <a:ext cx="3048000" cy="3694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1450" indent="-1714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79500"/>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lnSpc>
                <a:spcPct val="75000"/>
              </a:lnSpc>
              <a:spcBef>
                <a:spcPct val="0"/>
              </a:spcBef>
              <a:buClrTx/>
              <a:buFontTx/>
              <a:buNone/>
            </a:pPr>
            <a:r>
              <a:rPr lang="en-US" altLang="en-US"/>
              <a:t>•	Each enzyme digests (cuts) DNA at a specific sequence = </a:t>
            </a:r>
            <a:r>
              <a:rPr lang="en-US" altLang="en-US" b="1"/>
              <a:t>restriction site</a:t>
            </a:r>
          </a:p>
          <a:p>
            <a:pPr>
              <a:lnSpc>
                <a:spcPct val="75000"/>
              </a:lnSpc>
              <a:spcBef>
                <a:spcPct val="0"/>
              </a:spcBef>
              <a:buClrTx/>
              <a:buFontTx/>
              <a:buNone/>
            </a:pPr>
            <a:endParaRPr lang="en-US" altLang="en-US"/>
          </a:p>
          <a:p>
            <a:pPr>
              <a:lnSpc>
                <a:spcPct val="75000"/>
              </a:lnSpc>
              <a:spcBef>
                <a:spcPct val="0"/>
              </a:spcBef>
              <a:buClrTx/>
              <a:buFontTx/>
              <a:buNone/>
            </a:pPr>
            <a:endParaRPr lang="en-US" altLang="en-US"/>
          </a:p>
          <a:p>
            <a:pPr>
              <a:lnSpc>
                <a:spcPct val="75000"/>
              </a:lnSpc>
              <a:spcBef>
                <a:spcPct val="0"/>
              </a:spcBef>
              <a:buClrTx/>
              <a:buFontTx/>
              <a:buNone/>
            </a:pPr>
            <a:r>
              <a:rPr lang="en-US" altLang="en-US"/>
              <a:t>•	Enzymes recognize 4- or 6- base pair, palindromic sequences </a:t>
            </a:r>
          </a:p>
          <a:p>
            <a:pPr>
              <a:lnSpc>
                <a:spcPct val="75000"/>
              </a:lnSpc>
              <a:spcBef>
                <a:spcPct val="0"/>
              </a:spcBef>
              <a:buClrTx/>
              <a:buFontTx/>
              <a:buNone/>
            </a:pPr>
            <a:r>
              <a:rPr lang="en-US" altLang="en-US"/>
              <a:t>	(eg GAATTC)</a:t>
            </a:r>
          </a:p>
          <a:p>
            <a:pPr>
              <a:lnSpc>
                <a:spcPct val="75000"/>
              </a:lnSpc>
              <a:spcBef>
                <a:spcPct val="0"/>
              </a:spcBef>
              <a:buClrTx/>
              <a:buFontTx/>
              <a:buNone/>
            </a:pPr>
            <a:endParaRPr lang="en-US" altLang="en-US">
              <a:latin typeface="Times" panose="02020603050405020304" pitchFamily="18" charset="0"/>
            </a:endParaRPr>
          </a:p>
        </p:txBody>
      </p:sp>
      <p:sp>
        <p:nvSpPr>
          <p:cNvPr id="37895" name="Text Box 7"/>
          <p:cNvSpPr txBox="1">
            <a:spLocks noChangeArrowheads="1"/>
          </p:cNvSpPr>
          <p:nvPr/>
        </p:nvSpPr>
        <p:spPr bwMode="auto">
          <a:xfrm>
            <a:off x="3565525" y="6503988"/>
            <a:ext cx="184150"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79500"/>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endParaRPr lang="en-US" altLang="en-US" sz="2700">
              <a:latin typeface="Times" panose="02020603050405020304" pitchFamily="18" charset="0"/>
            </a:endParaRPr>
          </a:p>
        </p:txBody>
      </p:sp>
      <p:sp>
        <p:nvSpPr>
          <p:cNvPr id="37896" name="Line 15"/>
          <p:cNvSpPr>
            <a:spLocks noChangeShapeType="1"/>
          </p:cNvSpPr>
          <p:nvPr/>
        </p:nvSpPr>
        <p:spPr bwMode="auto">
          <a:xfrm>
            <a:off x="4724400" y="2133600"/>
            <a:ext cx="0" cy="914400"/>
          </a:xfrm>
          <a:prstGeom prst="line">
            <a:avLst/>
          </a:prstGeom>
          <a:noFill/>
          <a:ln w="19050">
            <a:solidFill>
              <a:srgbClr val="5AABFB"/>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7897" name="Line 16"/>
          <p:cNvSpPr>
            <a:spLocks noChangeShapeType="1"/>
          </p:cNvSpPr>
          <p:nvPr/>
        </p:nvSpPr>
        <p:spPr bwMode="auto">
          <a:xfrm>
            <a:off x="5715000" y="3048000"/>
            <a:ext cx="0" cy="609600"/>
          </a:xfrm>
          <a:prstGeom prst="line">
            <a:avLst/>
          </a:prstGeom>
          <a:noFill/>
          <a:ln w="19050">
            <a:solidFill>
              <a:srgbClr val="5AABFB"/>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7898" name="Line 17"/>
          <p:cNvSpPr>
            <a:spLocks noChangeShapeType="1"/>
          </p:cNvSpPr>
          <p:nvPr/>
        </p:nvSpPr>
        <p:spPr bwMode="auto">
          <a:xfrm flipH="1">
            <a:off x="4724400" y="3048000"/>
            <a:ext cx="990600" cy="0"/>
          </a:xfrm>
          <a:prstGeom prst="line">
            <a:avLst/>
          </a:prstGeom>
          <a:noFill/>
          <a:ln w="19050">
            <a:solidFill>
              <a:srgbClr val="5AABFB"/>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7899" name="Line 18"/>
          <p:cNvSpPr>
            <a:spLocks noChangeShapeType="1"/>
          </p:cNvSpPr>
          <p:nvPr/>
        </p:nvSpPr>
        <p:spPr bwMode="auto">
          <a:xfrm>
            <a:off x="4876800" y="4267200"/>
            <a:ext cx="0" cy="762000"/>
          </a:xfrm>
          <a:prstGeom prst="line">
            <a:avLst/>
          </a:prstGeom>
          <a:noFill/>
          <a:ln w="19050">
            <a:solidFill>
              <a:srgbClr val="5AABFB"/>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7900" name="Line 19"/>
          <p:cNvSpPr>
            <a:spLocks noChangeShapeType="1"/>
          </p:cNvSpPr>
          <p:nvPr/>
        </p:nvSpPr>
        <p:spPr bwMode="auto">
          <a:xfrm>
            <a:off x="5867400" y="5029200"/>
            <a:ext cx="0" cy="609600"/>
          </a:xfrm>
          <a:prstGeom prst="line">
            <a:avLst/>
          </a:prstGeom>
          <a:noFill/>
          <a:ln w="19050">
            <a:solidFill>
              <a:srgbClr val="5AABFB"/>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7901" name="Line 20"/>
          <p:cNvSpPr>
            <a:spLocks noChangeShapeType="1"/>
          </p:cNvSpPr>
          <p:nvPr/>
        </p:nvSpPr>
        <p:spPr bwMode="auto">
          <a:xfrm flipH="1">
            <a:off x="4876800" y="5029200"/>
            <a:ext cx="990600" cy="0"/>
          </a:xfrm>
          <a:prstGeom prst="line">
            <a:avLst/>
          </a:prstGeom>
          <a:noFill/>
          <a:ln w="19050">
            <a:solidFill>
              <a:srgbClr val="5AABFB"/>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7902" name="Rectangle 22"/>
          <p:cNvSpPr>
            <a:spLocks noChangeArrowheads="1"/>
          </p:cNvSpPr>
          <p:nvPr/>
        </p:nvSpPr>
        <p:spPr bwMode="auto">
          <a:xfrm>
            <a:off x="4495800" y="2590800"/>
            <a:ext cx="1447800" cy="838200"/>
          </a:xfrm>
          <a:prstGeom prst="rect">
            <a:avLst/>
          </a:prstGeom>
          <a:noFill/>
          <a:ln w="9525">
            <a:solidFill>
              <a:srgbClr val="FF8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79500"/>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lgn="ctr">
              <a:spcBef>
                <a:spcPct val="0"/>
              </a:spcBef>
              <a:buClrTx/>
              <a:buFontTx/>
              <a:buNone/>
            </a:pPr>
            <a:endParaRPr lang="en-US" altLang="en-US"/>
          </a:p>
        </p:txBody>
      </p:sp>
      <p:sp>
        <p:nvSpPr>
          <p:cNvPr id="37903" name="Text Box 23"/>
          <p:cNvSpPr txBox="1">
            <a:spLocks noChangeArrowheads="1"/>
          </p:cNvSpPr>
          <p:nvPr/>
        </p:nvSpPr>
        <p:spPr bwMode="auto">
          <a:xfrm>
            <a:off x="5943600" y="1981200"/>
            <a:ext cx="12827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79500"/>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r>
              <a:rPr lang="en-US" altLang="en-US" sz="1400">
                <a:solidFill>
                  <a:srgbClr val="FF8000"/>
                </a:solidFill>
                <a:latin typeface="Arial Black" panose="020B0A04020102020204" pitchFamily="34" charset="0"/>
              </a:rPr>
              <a:t>Palindrome</a:t>
            </a:r>
            <a:endParaRPr lang="en-US" altLang="en-US" sz="1400">
              <a:solidFill>
                <a:srgbClr val="FF8000"/>
              </a:solidFill>
              <a:latin typeface="Times" panose="02020603050405020304" pitchFamily="18" charset="0"/>
            </a:endParaRPr>
          </a:p>
        </p:txBody>
      </p:sp>
      <p:sp>
        <p:nvSpPr>
          <p:cNvPr id="37904" name="Text Box 24"/>
          <p:cNvSpPr txBox="1">
            <a:spLocks noChangeArrowheads="1"/>
          </p:cNvSpPr>
          <p:nvPr/>
        </p:nvSpPr>
        <p:spPr bwMode="auto">
          <a:xfrm>
            <a:off x="3352800" y="1524000"/>
            <a:ext cx="1685925"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79500"/>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r>
              <a:rPr lang="en-US" altLang="en-US" sz="1400">
                <a:solidFill>
                  <a:srgbClr val="FF8000"/>
                </a:solidFill>
                <a:latin typeface="Arial Black" panose="020B0A04020102020204" pitchFamily="34" charset="0"/>
              </a:rPr>
              <a:t>Restriction site</a:t>
            </a:r>
            <a:endParaRPr lang="en-US" altLang="en-US" sz="1400">
              <a:solidFill>
                <a:srgbClr val="FF8000"/>
              </a:solidFill>
              <a:latin typeface="Times" panose="02020603050405020304" pitchFamily="18" charset="0"/>
            </a:endParaRPr>
          </a:p>
        </p:txBody>
      </p:sp>
      <p:sp>
        <p:nvSpPr>
          <p:cNvPr id="37905" name="Text Box 25"/>
          <p:cNvSpPr txBox="1">
            <a:spLocks noChangeArrowheads="1"/>
          </p:cNvSpPr>
          <p:nvPr/>
        </p:nvSpPr>
        <p:spPr bwMode="auto">
          <a:xfrm>
            <a:off x="3657600" y="5715000"/>
            <a:ext cx="1290638"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79500"/>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r>
              <a:rPr lang="en-US" altLang="en-US" sz="1400">
                <a:solidFill>
                  <a:srgbClr val="FF8000"/>
                </a:solidFill>
                <a:latin typeface="Arial Black" panose="020B0A04020102020204" pitchFamily="34" charset="0"/>
              </a:rPr>
              <a:t>Fragment 1</a:t>
            </a:r>
            <a:endParaRPr lang="en-US" altLang="en-US" sz="1400">
              <a:solidFill>
                <a:srgbClr val="FF8000"/>
              </a:solidFill>
              <a:latin typeface="Times" panose="02020603050405020304" pitchFamily="18" charset="0"/>
            </a:endParaRPr>
          </a:p>
        </p:txBody>
      </p:sp>
      <p:sp>
        <p:nvSpPr>
          <p:cNvPr id="37906" name="Text Box 26"/>
          <p:cNvSpPr txBox="1">
            <a:spLocks noChangeArrowheads="1"/>
          </p:cNvSpPr>
          <p:nvPr/>
        </p:nvSpPr>
        <p:spPr bwMode="auto">
          <a:xfrm>
            <a:off x="6858000" y="5638800"/>
            <a:ext cx="1290638"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79500"/>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r>
              <a:rPr lang="en-US" altLang="en-US" sz="1400">
                <a:solidFill>
                  <a:srgbClr val="FF8000"/>
                </a:solidFill>
                <a:latin typeface="Arial Black" panose="020B0A04020102020204" pitchFamily="34" charset="0"/>
              </a:rPr>
              <a:t>Fragment 2</a:t>
            </a:r>
            <a:endParaRPr lang="en-US" altLang="en-US" sz="1400">
              <a:solidFill>
                <a:srgbClr val="FF8000"/>
              </a:solidFill>
              <a:latin typeface="Times" panose="02020603050405020304" pitchFamily="18" charset="0"/>
            </a:endParaRPr>
          </a:p>
        </p:txBody>
      </p:sp>
      <p:sp>
        <p:nvSpPr>
          <p:cNvPr id="37907" name="Line 27"/>
          <p:cNvSpPr>
            <a:spLocks noChangeShapeType="1"/>
          </p:cNvSpPr>
          <p:nvPr/>
        </p:nvSpPr>
        <p:spPr bwMode="auto">
          <a:xfrm flipH="1">
            <a:off x="5943600" y="2286000"/>
            <a:ext cx="609600" cy="304800"/>
          </a:xfrm>
          <a:prstGeom prst="line">
            <a:avLst/>
          </a:prstGeom>
          <a:noFill/>
          <a:ln w="158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7908" name="Line 28"/>
          <p:cNvSpPr>
            <a:spLocks noChangeShapeType="1"/>
          </p:cNvSpPr>
          <p:nvPr/>
        </p:nvSpPr>
        <p:spPr bwMode="auto">
          <a:xfrm>
            <a:off x="4191000" y="1828800"/>
            <a:ext cx="533400" cy="609600"/>
          </a:xfrm>
          <a:prstGeom prst="line">
            <a:avLst/>
          </a:prstGeom>
          <a:noFill/>
          <a:ln w="158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7909" name="Title 1"/>
          <p:cNvSpPr txBox="1">
            <a:spLocks/>
          </p:cNvSpPr>
          <p:nvPr/>
        </p:nvSpPr>
        <p:spPr bwMode="auto">
          <a:xfrm>
            <a:off x="762000" y="419100"/>
            <a:ext cx="6934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79500"/>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r>
              <a:rPr lang="en-US" altLang="en-US" sz="2800">
                <a:solidFill>
                  <a:schemeClr val="bg2"/>
                </a:solidFill>
              </a:rPr>
              <a:t>Enzyme Site Recognition</a:t>
            </a:r>
          </a:p>
        </p:txBody>
      </p:sp>
    </p:spTree>
  </p:cSld>
  <p:clrMapOvr>
    <a:masterClrMapping/>
  </p:clrMapOvr>
  <p:transition spd="slow"/>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8914" name="Picture 7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59200" y="1676400"/>
            <a:ext cx="304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5" name="Picture 7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97200" y="2209800"/>
            <a:ext cx="3281363" cy="97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6" name="Picture 6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25600" y="4605338"/>
            <a:ext cx="55626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7" name="Text Box 5"/>
          <p:cNvSpPr txBox="1">
            <a:spLocks noChangeArrowheads="1"/>
          </p:cNvSpPr>
          <p:nvPr/>
        </p:nvSpPr>
        <p:spPr bwMode="auto">
          <a:xfrm>
            <a:off x="3565525" y="6503988"/>
            <a:ext cx="184150"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79500"/>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endParaRPr lang="en-US" altLang="en-US" sz="2700">
              <a:latin typeface="Times" panose="02020603050405020304" pitchFamily="18" charset="0"/>
            </a:endParaRPr>
          </a:p>
        </p:txBody>
      </p:sp>
      <p:sp>
        <p:nvSpPr>
          <p:cNvPr id="38918" name="Freeform 49"/>
          <p:cNvSpPr>
            <a:spLocks/>
          </p:cNvSpPr>
          <p:nvPr/>
        </p:nvSpPr>
        <p:spPr bwMode="auto">
          <a:xfrm>
            <a:off x="6350000" y="2590800"/>
            <a:ext cx="685800" cy="1905000"/>
          </a:xfrm>
          <a:custGeom>
            <a:avLst/>
            <a:gdLst>
              <a:gd name="T0" fmla="*/ 2147483647 w 638"/>
              <a:gd name="T1" fmla="*/ 2147483647 h 1106"/>
              <a:gd name="T2" fmla="*/ 2147483647 w 638"/>
              <a:gd name="T3" fmla="*/ 2147483647 h 1106"/>
              <a:gd name="T4" fmla="*/ 0 w 638"/>
              <a:gd name="T5" fmla="*/ 2147483647 h 1106"/>
              <a:gd name="T6" fmla="*/ 0 60000 65536"/>
              <a:gd name="T7" fmla="*/ 0 60000 65536"/>
              <a:gd name="T8" fmla="*/ 0 60000 65536"/>
              <a:gd name="T9" fmla="*/ 0 w 638"/>
              <a:gd name="T10" fmla="*/ 0 h 1106"/>
              <a:gd name="T11" fmla="*/ 638 w 638"/>
              <a:gd name="T12" fmla="*/ 1106 h 1106"/>
            </a:gdLst>
            <a:ahLst/>
            <a:cxnLst>
              <a:cxn ang="T6">
                <a:pos x="T0" y="T1"/>
              </a:cxn>
              <a:cxn ang="T7">
                <a:pos x="T2" y="T3"/>
              </a:cxn>
              <a:cxn ang="T8">
                <a:pos x="T4" y="T5"/>
              </a:cxn>
            </a:cxnLst>
            <a:rect l="T9" t="T10" r="T11" b="T12"/>
            <a:pathLst>
              <a:path w="638" h="1106">
                <a:moveTo>
                  <a:pt x="300" y="14"/>
                </a:moveTo>
                <a:cubicBezTo>
                  <a:pt x="469" y="7"/>
                  <a:pt x="638" y="0"/>
                  <a:pt x="588" y="182"/>
                </a:cubicBezTo>
                <a:cubicBezTo>
                  <a:pt x="538" y="364"/>
                  <a:pt x="96" y="962"/>
                  <a:pt x="0" y="1106"/>
                </a:cubicBezTo>
              </a:path>
            </a:pathLst>
          </a:custGeom>
          <a:noFill/>
          <a:ln w="57150">
            <a:solidFill>
              <a:srgbClr val="FF800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919" name="Freeform 50"/>
          <p:cNvSpPr>
            <a:spLocks/>
          </p:cNvSpPr>
          <p:nvPr/>
        </p:nvSpPr>
        <p:spPr bwMode="auto">
          <a:xfrm>
            <a:off x="1625600" y="2667000"/>
            <a:ext cx="1295400" cy="1828800"/>
          </a:xfrm>
          <a:custGeom>
            <a:avLst/>
            <a:gdLst>
              <a:gd name="T0" fmla="*/ 2147483647 w 3458"/>
              <a:gd name="T1" fmla="*/ 0 h 1056"/>
              <a:gd name="T2" fmla="*/ 2147483647 w 3458"/>
              <a:gd name="T3" fmla="*/ 2147483647 h 1056"/>
              <a:gd name="T4" fmla="*/ 2147483647 w 3458"/>
              <a:gd name="T5" fmla="*/ 2147483647 h 1056"/>
              <a:gd name="T6" fmla="*/ 0 60000 65536"/>
              <a:gd name="T7" fmla="*/ 0 60000 65536"/>
              <a:gd name="T8" fmla="*/ 0 60000 65536"/>
              <a:gd name="T9" fmla="*/ 0 w 3458"/>
              <a:gd name="T10" fmla="*/ 0 h 1056"/>
              <a:gd name="T11" fmla="*/ 3458 w 3458"/>
              <a:gd name="T12" fmla="*/ 1056 h 1056"/>
            </a:gdLst>
            <a:ahLst/>
            <a:cxnLst>
              <a:cxn ang="T6">
                <a:pos x="T0" y="T1"/>
              </a:cxn>
              <a:cxn ang="T7">
                <a:pos x="T2" y="T3"/>
              </a:cxn>
              <a:cxn ang="T8">
                <a:pos x="T4" y="T5"/>
              </a:cxn>
            </a:cxnLst>
            <a:rect l="T9" t="T10" r="T11" b="T12"/>
            <a:pathLst>
              <a:path w="3458" h="1056">
                <a:moveTo>
                  <a:pt x="3458" y="0"/>
                </a:moveTo>
                <a:cubicBezTo>
                  <a:pt x="2163" y="176"/>
                  <a:pt x="868" y="352"/>
                  <a:pt x="434" y="528"/>
                </a:cubicBezTo>
                <a:cubicBezTo>
                  <a:pt x="0" y="704"/>
                  <a:pt x="427" y="880"/>
                  <a:pt x="854" y="1056"/>
                </a:cubicBezTo>
              </a:path>
            </a:pathLst>
          </a:custGeom>
          <a:noFill/>
          <a:ln w="57150">
            <a:solidFill>
              <a:srgbClr val="FF800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920" name="Line 57"/>
          <p:cNvSpPr>
            <a:spLocks noChangeShapeType="1"/>
          </p:cNvSpPr>
          <p:nvPr/>
        </p:nvSpPr>
        <p:spPr bwMode="auto">
          <a:xfrm>
            <a:off x="3759200" y="1981200"/>
            <a:ext cx="0" cy="685800"/>
          </a:xfrm>
          <a:prstGeom prst="line">
            <a:avLst/>
          </a:prstGeom>
          <a:noFill/>
          <a:ln w="19050">
            <a:solidFill>
              <a:srgbClr val="5AABFB"/>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8921" name="Line 58"/>
          <p:cNvSpPr>
            <a:spLocks noChangeShapeType="1"/>
          </p:cNvSpPr>
          <p:nvPr/>
        </p:nvSpPr>
        <p:spPr bwMode="auto">
          <a:xfrm>
            <a:off x="5511800" y="2667000"/>
            <a:ext cx="0" cy="762000"/>
          </a:xfrm>
          <a:prstGeom prst="line">
            <a:avLst/>
          </a:prstGeom>
          <a:noFill/>
          <a:ln w="19050">
            <a:solidFill>
              <a:srgbClr val="5AABFB"/>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8922" name="Line 59"/>
          <p:cNvSpPr>
            <a:spLocks noChangeShapeType="1"/>
          </p:cNvSpPr>
          <p:nvPr/>
        </p:nvSpPr>
        <p:spPr bwMode="auto">
          <a:xfrm flipH="1">
            <a:off x="3759200" y="2667000"/>
            <a:ext cx="1752600" cy="0"/>
          </a:xfrm>
          <a:prstGeom prst="line">
            <a:avLst/>
          </a:prstGeom>
          <a:noFill/>
          <a:ln w="19050">
            <a:solidFill>
              <a:srgbClr val="5AABFB"/>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8923" name="Line 61"/>
          <p:cNvSpPr>
            <a:spLocks noChangeShapeType="1"/>
          </p:cNvSpPr>
          <p:nvPr/>
        </p:nvSpPr>
        <p:spPr bwMode="auto">
          <a:xfrm>
            <a:off x="2387600" y="4343400"/>
            <a:ext cx="0" cy="685800"/>
          </a:xfrm>
          <a:prstGeom prst="line">
            <a:avLst/>
          </a:prstGeom>
          <a:noFill/>
          <a:ln w="19050">
            <a:solidFill>
              <a:srgbClr val="5AABFB"/>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8924" name="Line 62"/>
          <p:cNvSpPr>
            <a:spLocks noChangeShapeType="1"/>
          </p:cNvSpPr>
          <p:nvPr/>
        </p:nvSpPr>
        <p:spPr bwMode="auto">
          <a:xfrm>
            <a:off x="3835400" y="5029200"/>
            <a:ext cx="0" cy="762000"/>
          </a:xfrm>
          <a:prstGeom prst="line">
            <a:avLst/>
          </a:prstGeom>
          <a:noFill/>
          <a:ln w="19050">
            <a:solidFill>
              <a:srgbClr val="5AABFB"/>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8925" name="Line 63"/>
          <p:cNvSpPr>
            <a:spLocks noChangeShapeType="1"/>
          </p:cNvSpPr>
          <p:nvPr/>
        </p:nvSpPr>
        <p:spPr bwMode="auto">
          <a:xfrm flipH="1">
            <a:off x="2387600" y="5029200"/>
            <a:ext cx="1447800" cy="0"/>
          </a:xfrm>
          <a:prstGeom prst="line">
            <a:avLst/>
          </a:prstGeom>
          <a:noFill/>
          <a:ln w="19050">
            <a:solidFill>
              <a:srgbClr val="5AABFB"/>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8926" name="Line 64"/>
          <p:cNvSpPr>
            <a:spLocks noChangeShapeType="1"/>
          </p:cNvSpPr>
          <p:nvPr/>
        </p:nvSpPr>
        <p:spPr bwMode="auto">
          <a:xfrm>
            <a:off x="4978400" y="4343400"/>
            <a:ext cx="0" cy="685800"/>
          </a:xfrm>
          <a:prstGeom prst="line">
            <a:avLst/>
          </a:prstGeom>
          <a:noFill/>
          <a:ln w="19050">
            <a:solidFill>
              <a:srgbClr val="5AABFB"/>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8927" name="Line 65"/>
          <p:cNvSpPr>
            <a:spLocks noChangeShapeType="1"/>
          </p:cNvSpPr>
          <p:nvPr/>
        </p:nvSpPr>
        <p:spPr bwMode="auto">
          <a:xfrm>
            <a:off x="6426200" y="5029200"/>
            <a:ext cx="0" cy="762000"/>
          </a:xfrm>
          <a:prstGeom prst="line">
            <a:avLst/>
          </a:prstGeom>
          <a:noFill/>
          <a:ln w="19050">
            <a:solidFill>
              <a:srgbClr val="5AABFB"/>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8928" name="Line 66"/>
          <p:cNvSpPr>
            <a:spLocks noChangeShapeType="1"/>
          </p:cNvSpPr>
          <p:nvPr/>
        </p:nvSpPr>
        <p:spPr bwMode="auto">
          <a:xfrm flipH="1">
            <a:off x="4978400" y="5029200"/>
            <a:ext cx="1447800" cy="0"/>
          </a:xfrm>
          <a:prstGeom prst="line">
            <a:avLst/>
          </a:prstGeom>
          <a:noFill/>
          <a:ln w="19050">
            <a:solidFill>
              <a:srgbClr val="5AABFB"/>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8929" name="Text Box 73"/>
          <p:cNvSpPr txBox="1">
            <a:spLocks noChangeArrowheads="1"/>
          </p:cNvSpPr>
          <p:nvPr/>
        </p:nvSpPr>
        <p:spPr bwMode="auto">
          <a:xfrm>
            <a:off x="1625600" y="1371600"/>
            <a:ext cx="1419225"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79500"/>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r>
              <a:rPr lang="en-US" altLang="en-US" sz="1400">
                <a:solidFill>
                  <a:srgbClr val="FF8000"/>
                </a:solidFill>
                <a:latin typeface="Arial Black" panose="020B0A04020102020204" pitchFamily="34" charset="0"/>
              </a:rPr>
              <a:t>Enzyme cuts</a:t>
            </a:r>
            <a:endParaRPr lang="en-US" altLang="en-US" sz="1400">
              <a:solidFill>
                <a:srgbClr val="FF8000"/>
              </a:solidFill>
              <a:latin typeface="Times" panose="02020603050405020304" pitchFamily="18" charset="0"/>
            </a:endParaRPr>
          </a:p>
        </p:txBody>
      </p:sp>
      <p:sp>
        <p:nvSpPr>
          <p:cNvPr id="38930" name="Line 74"/>
          <p:cNvSpPr>
            <a:spLocks noChangeShapeType="1"/>
          </p:cNvSpPr>
          <p:nvPr/>
        </p:nvSpPr>
        <p:spPr bwMode="auto">
          <a:xfrm>
            <a:off x="2463800" y="1676400"/>
            <a:ext cx="990600" cy="228600"/>
          </a:xfrm>
          <a:prstGeom prst="line">
            <a:avLst/>
          </a:prstGeom>
          <a:noFill/>
          <a:ln w="158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8931" name="Title 1"/>
          <p:cNvSpPr txBox="1">
            <a:spLocks/>
          </p:cNvSpPr>
          <p:nvPr/>
        </p:nvSpPr>
        <p:spPr bwMode="auto">
          <a:xfrm>
            <a:off x="762000" y="406400"/>
            <a:ext cx="6934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79500"/>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r>
              <a:rPr lang="en-US" altLang="en-US" sz="2800">
                <a:solidFill>
                  <a:schemeClr val="bg2"/>
                </a:solidFill>
              </a:rPr>
              <a:t>5 Prime Overhang</a:t>
            </a:r>
          </a:p>
        </p:txBody>
      </p:sp>
    </p:spTree>
  </p:cSld>
  <p:clrMapOvr>
    <a:masterClrMapping/>
  </p:clrMapOvr>
  <p:transition spd="slow"/>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9938" name="Picture 6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5200" y="4356100"/>
            <a:ext cx="3276600" cy="985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39" name="Picture 5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27200" y="1524000"/>
            <a:ext cx="304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0" name="Picture 5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79800" y="3822700"/>
            <a:ext cx="304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1" name="Picture 5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65200" y="2133600"/>
            <a:ext cx="3281363" cy="97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2" name="Text Box 5"/>
          <p:cNvSpPr txBox="1">
            <a:spLocks noChangeArrowheads="1"/>
          </p:cNvSpPr>
          <p:nvPr/>
        </p:nvSpPr>
        <p:spPr bwMode="auto">
          <a:xfrm>
            <a:off x="3565525" y="6503988"/>
            <a:ext cx="184150"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79500"/>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endParaRPr lang="en-US" altLang="en-US" sz="2700">
              <a:latin typeface="Times" panose="02020603050405020304" pitchFamily="18" charset="0"/>
            </a:endParaRPr>
          </a:p>
        </p:txBody>
      </p:sp>
      <p:sp>
        <p:nvSpPr>
          <p:cNvPr id="39943" name="Line 43"/>
          <p:cNvSpPr>
            <a:spLocks noChangeShapeType="1"/>
          </p:cNvSpPr>
          <p:nvPr/>
        </p:nvSpPr>
        <p:spPr bwMode="auto">
          <a:xfrm>
            <a:off x="1727200" y="1676400"/>
            <a:ext cx="0" cy="1003300"/>
          </a:xfrm>
          <a:prstGeom prst="line">
            <a:avLst/>
          </a:prstGeom>
          <a:noFill/>
          <a:ln w="19050">
            <a:solidFill>
              <a:srgbClr val="5AABFB"/>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9944" name="Line 44"/>
          <p:cNvSpPr>
            <a:spLocks noChangeShapeType="1"/>
          </p:cNvSpPr>
          <p:nvPr/>
        </p:nvSpPr>
        <p:spPr bwMode="auto">
          <a:xfrm>
            <a:off x="3479800" y="2679700"/>
            <a:ext cx="0" cy="749300"/>
          </a:xfrm>
          <a:prstGeom prst="line">
            <a:avLst/>
          </a:prstGeom>
          <a:noFill/>
          <a:ln w="19050">
            <a:solidFill>
              <a:srgbClr val="5AABFB"/>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9945" name="Line 45"/>
          <p:cNvSpPr>
            <a:spLocks noChangeShapeType="1"/>
          </p:cNvSpPr>
          <p:nvPr/>
        </p:nvSpPr>
        <p:spPr bwMode="auto">
          <a:xfrm flipH="1">
            <a:off x="1727200" y="2667000"/>
            <a:ext cx="1752600" cy="12700"/>
          </a:xfrm>
          <a:prstGeom prst="line">
            <a:avLst/>
          </a:prstGeom>
          <a:noFill/>
          <a:ln w="19050">
            <a:solidFill>
              <a:srgbClr val="5AABFB"/>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9946" name="Text Box 47"/>
          <p:cNvSpPr txBox="1">
            <a:spLocks noChangeArrowheads="1"/>
          </p:cNvSpPr>
          <p:nvPr/>
        </p:nvSpPr>
        <p:spPr bwMode="auto">
          <a:xfrm>
            <a:off x="5080000" y="2178050"/>
            <a:ext cx="3000375" cy="1016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79500"/>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r>
              <a:rPr lang="en-US" altLang="en-US" sz="2000">
                <a:solidFill>
                  <a:srgbClr val="FF8000"/>
                </a:solidFill>
                <a:latin typeface="Arial Black" panose="020B0A04020102020204" pitchFamily="34" charset="0"/>
              </a:rPr>
              <a:t>E</a:t>
            </a:r>
            <a:r>
              <a:rPr lang="en-US" altLang="en-US" sz="2000" i="1">
                <a:solidFill>
                  <a:srgbClr val="FF8000"/>
                </a:solidFill>
                <a:latin typeface="Arial Black" panose="020B0A04020102020204" pitchFamily="34" charset="0"/>
              </a:rPr>
              <a:t>co</a:t>
            </a:r>
            <a:r>
              <a:rPr lang="en-US" altLang="en-US" sz="2000">
                <a:solidFill>
                  <a:srgbClr val="FF8000"/>
                </a:solidFill>
                <a:latin typeface="Arial Black" panose="020B0A04020102020204" pitchFamily="34" charset="0"/>
              </a:rPr>
              <a:t>RI</a:t>
            </a:r>
          </a:p>
          <a:p>
            <a:pPr>
              <a:spcBef>
                <a:spcPct val="0"/>
              </a:spcBef>
              <a:buClrTx/>
              <a:buFontTx/>
              <a:buNone/>
            </a:pPr>
            <a:r>
              <a:rPr lang="en-US" altLang="en-US" sz="2000" b="1"/>
              <a:t>– </a:t>
            </a:r>
            <a:r>
              <a:rPr lang="en-US" altLang="en-US" sz="2000" b="1" i="1" u="sng"/>
              <a:t>Eschericha coli</a:t>
            </a:r>
            <a:endParaRPr lang="en-US" altLang="en-US" sz="2000" b="1"/>
          </a:p>
          <a:p>
            <a:pPr>
              <a:spcBef>
                <a:spcPct val="0"/>
              </a:spcBef>
              <a:buClrTx/>
              <a:buFontTx/>
              <a:buNone/>
            </a:pPr>
            <a:r>
              <a:rPr lang="en-US" altLang="en-US" sz="2000" b="1"/>
              <a:t>– 5 prime overhang</a:t>
            </a:r>
            <a:endParaRPr lang="en-US" altLang="en-US" sz="2000">
              <a:solidFill>
                <a:srgbClr val="FF8000"/>
              </a:solidFill>
              <a:latin typeface="Times" panose="02020603050405020304" pitchFamily="18" charset="0"/>
            </a:endParaRPr>
          </a:p>
        </p:txBody>
      </p:sp>
      <p:sp>
        <p:nvSpPr>
          <p:cNvPr id="39947" name="Line 50"/>
          <p:cNvSpPr>
            <a:spLocks noChangeShapeType="1"/>
          </p:cNvSpPr>
          <p:nvPr/>
        </p:nvSpPr>
        <p:spPr bwMode="auto">
          <a:xfrm>
            <a:off x="1727200" y="4813300"/>
            <a:ext cx="0" cy="850900"/>
          </a:xfrm>
          <a:prstGeom prst="line">
            <a:avLst/>
          </a:prstGeom>
          <a:noFill/>
          <a:ln w="19050">
            <a:solidFill>
              <a:srgbClr val="5AABFB"/>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9948" name="Line 51"/>
          <p:cNvSpPr>
            <a:spLocks noChangeShapeType="1"/>
          </p:cNvSpPr>
          <p:nvPr/>
        </p:nvSpPr>
        <p:spPr bwMode="auto">
          <a:xfrm>
            <a:off x="3479800" y="3975100"/>
            <a:ext cx="0" cy="825500"/>
          </a:xfrm>
          <a:prstGeom prst="line">
            <a:avLst/>
          </a:prstGeom>
          <a:noFill/>
          <a:ln w="19050">
            <a:solidFill>
              <a:srgbClr val="5AABFB"/>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9949" name="Line 52"/>
          <p:cNvSpPr>
            <a:spLocks noChangeShapeType="1"/>
          </p:cNvSpPr>
          <p:nvPr/>
        </p:nvSpPr>
        <p:spPr bwMode="auto">
          <a:xfrm flipH="1">
            <a:off x="1727200" y="4813300"/>
            <a:ext cx="1752600" cy="12700"/>
          </a:xfrm>
          <a:prstGeom prst="line">
            <a:avLst/>
          </a:prstGeom>
          <a:noFill/>
          <a:ln w="19050">
            <a:solidFill>
              <a:srgbClr val="5AABFB"/>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9950" name="Text Box 54"/>
          <p:cNvSpPr txBox="1">
            <a:spLocks noChangeArrowheads="1"/>
          </p:cNvSpPr>
          <p:nvPr/>
        </p:nvSpPr>
        <p:spPr bwMode="auto">
          <a:xfrm>
            <a:off x="5080000" y="4403725"/>
            <a:ext cx="3000375" cy="1016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79500"/>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r>
              <a:rPr lang="en-US" altLang="en-US" sz="2000">
                <a:solidFill>
                  <a:srgbClr val="FF8000"/>
                </a:solidFill>
                <a:latin typeface="Arial Black" panose="020B0A04020102020204" pitchFamily="34" charset="0"/>
              </a:rPr>
              <a:t>P</a:t>
            </a:r>
            <a:r>
              <a:rPr lang="en-US" altLang="en-US" sz="2000" i="1">
                <a:solidFill>
                  <a:srgbClr val="FF8000"/>
                </a:solidFill>
                <a:latin typeface="Arial Black" panose="020B0A04020102020204" pitchFamily="34" charset="0"/>
              </a:rPr>
              <a:t>st</a:t>
            </a:r>
            <a:r>
              <a:rPr lang="en-US" altLang="en-US" sz="2000">
                <a:solidFill>
                  <a:srgbClr val="FF8000"/>
                </a:solidFill>
                <a:latin typeface="Arial Black" panose="020B0A04020102020204" pitchFamily="34" charset="0"/>
              </a:rPr>
              <a:t>l</a:t>
            </a:r>
          </a:p>
          <a:p>
            <a:pPr>
              <a:spcBef>
                <a:spcPct val="0"/>
              </a:spcBef>
              <a:buClrTx/>
              <a:buFontTx/>
              <a:buNone/>
            </a:pPr>
            <a:r>
              <a:rPr lang="en-US" altLang="en-US" sz="2000" b="1"/>
              <a:t>– </a:t>
            </a:r>
            <a:r>
              <a:rPr lang="en-US" altLang="en-US" sz="2000" b="1" i="1" u="sng"/>
              <a:t>Providencia stuartii</a:t>
            </a:r>
            <a:endParaRPr lang="en-US" altLang="en-US" sz="2000" b="1"/>
          </a:p>
          <a:p>
            <a:pPr>
              <a:spcBef>
                <a:spcPct val="0"/>
              </a:spcBef>
              <a:buClrTx/>
              <a:buFontTx/>
              <a:buNone/>
            </a:pPr>
            <a:r>
              <a:rPr lang="en-US" altLang="en-US" sz="2000" b="1"/>
              <a:t>– 3 prime overhang</a:t>
            </a:r>
            <a:endParaRPr lang="en-US" altLang="en-US" sz="2000">
              <a:solidFill>
                <a:srgbClr val="FF8000"/>
              </a:solidFill>
              <a:latin typeface="Times" panose="02020603050405020304" pitchFamily="18" charset="0"/>
            </a:endParaRPr>
          </a:p>
        </p:txBody>
      </p:sp>
      <p:sp>
        <p:nvSpPr>
          <p:cNvPr id="39951" name="Title 1"/>
          <p:cNvSpPr txBox="1">
            <a:spLocks/>
          </p:cNvSpPr>
          <p:nvPr/>
        </p:nvSpPr>
        <p:spPr bwMode="auto">
          <a:xfrm>
            <a:off x="762000" y="406400"/>
            <a:ext cx="6934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79500"/>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r>
              <a:rPr lang="en-US" altLang="en-US" sz="2800">
                <a:solidFill>
                  <a:schemeClr val="bg2"/>
                </a:solidFill>
              </a:rPr>
              <a:t>Common Restriction Enzymes</a:t>
            </a:r>
          </a:p>
        </p:txBody>
      </p:sp>
    </p:spTree>
  </p:cSld>
  <p:clrMapOvr>
    <a:masterClrMapping/>
  </p:clrMapOvr>
  <p:transition spd="slow"/>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eaLnBrk="1" hangingPunct="1"/>
            <a:r>
              <a:rPr lang="en-US" altLang="en-US" sz="2400" smtClean="0"/>
              <a:t>Restriction Fragment Length Polymorphism</a:t>
            </a:r>
            <a:br>
              <a:rPr lang="en-US" altLang="en-US" sz="2400" smtClean="0"/>
            </a:br>
            <a:r>
              <a:rPr lang="en-US" altLang="en-US" sz="2400" smtClean="0">
                <a:solidFill>
                  <a:srgbClr val="FF8000"/>
                </a:solidFill>
              </a:rPr>
              <a:t>RFLP</a:t>
            </a:r>
          </a:p>
        </p:txBody>
      </p:sp>
      <p:sp>
        <p:nvSpPr>
          <p:cNvPr id="40963" name="Rectangle 6"/>
          <p:cNvSpPr>
            <a:spLocks noChangeArrowheads="1"/>
          </p:cNvSpPr>
          <p:nvPr/>
        </p:nvSpPr>
        <p:spPr bwMode="auto">
          <a:xfrm>
            <a:off x="3462338" y="1477963"/>
            <a:ext cx="4191000" cy="152400"/>
          </a:xfrm>
          <a:prstGeom prst="rect">
            <a:avLst/>
          </a:prstGeom>
          <a:solidFill>
            <a:srgbClr val="5DF907"/>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79500"/>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endParaRPr lang="en-US" altLang="en-US"/>
          </a:p>
        </p:txBody>
      </p:sp>
      <p:sp>
        <p:nvSpPr>
          <p:cNvPr id="40964" name="Rectangle 7"/>
          <p:cNvSpPr>
            <a:spLocks noChangeArrowheads="1"/>
          </p:cNvSpPr>
          <p:nvPr/>
        </p:nvSpPr>
        <p:spPr bwMode="auto">
          <a:xfrm>
            <a:off x="3462338" y="1706563"/>
            <a:ext cx="4191000" cy="152400"/>
          </a:xfrm>
          <a:prstGeom prst="rect">
            <a:avLst/>
          </a:prstGeom>
          <a:solidFill>
            <a:srgbClr val="5DF907"/>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79500"/>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endParaRPr lang="en-US" altLang="en-US"/>
          </a:p>
        </p:txBody>
      </p:sp>
      <p:sp>
        <p:nvSpPr>
          <p:cNvPr id="40965" name="Rectangle 8"/>
          <p:cNvSpPr>
            <a:spLocks noChangeArrowheads="1"/>
          </p:cNvSpPr>
          <p:nvPr/>
        </p:nvSpPr>
        <p:spPr bwMode="auto">
          <a:xfrm>
            <a:off x="3462338" y="2468563"/>
            <a:ext cx="4191000" cy="152400"/>
          </a:xfrm>
          <a:prstGeom prst="rect">
            <a:avLst/>
          </a:prstGeom>
          <a:solidFill>
            <a:srgbClr val="BCF9F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79500"/>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endParaRPr lang="en-US" altLang="en-US"/>
          </a:p>
        </p:txBody>
      </p:sp>
      <p:sp>
        <p:nvSpPr>
          <p:cNvPr id="40966" name="Rectangle 9"/>
          <p:cNvSpPr>
            <a:spLocks noChangeArrowheads="1"/>
          </p:cNvSpPr>
          <p:nvPr/>
        </p:nvSpPr>
        <p:spPr bwMode="auto">
          <a:xfrm>
            <a:off x="3462338" y="2697163"/>
            <a:ext cx="4191000" cy="152400"/>
          </a:xfrm>
          <a:prstGeom prst="rect">
            <a:avLst/>
          </a:prstGeom>
          <a:solidFill>
            <a:srgbClr val="BCF9F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79500"/>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endParaRPr lang="en-US" altLang="en-US"/>
          </a:p>
        </p:txBody>
      </p:sp>
      <p:sp>
        <p:nvSpPr>
          <p:cNvPr id="40967" name="Text Box 16"/>
          <p:cNvSpPr txBox="1">
            <a:spLocks noChangeArrowheads="1"/>
          </p:cNvSpPr>
          <p:nvPr/>
        </p:nvSpPr>
        <p:spPr bwMode="auto">
          <a:xfrm>
            <a:off x="2471738" y="1554163"/>
            <a:ext cx="914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79500"/>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r>
              <a:rPr lang="en-US" altLang="en-US" sz="1400">
                <a:latin typeface="Arial Black" panose="020B0A04020102020204" pitchFamily="34" charset="0"/>
              </a:rPr>
              <a:t>Allele 1</a:t>
            </a:r>
          </a:p>
        </p:txBody>
      </p:sp>
      <p:sp>
        <p:nvSpPr>
          <p:cNvPr id="40968" name="Text Box 20"/>
          <p:cNvSpPr txBox="1">
            <a:spLocks noChangeArrowheads="1"/>
          </p:cNvSpPr>
          <p:nvPr/>
        </p:nvSpPr>
        <p:spPr bwMode="auto">
          <a:xfrm>
            <a:off x="2471738" y="2544763"/>
            <a:ext cx="914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79500"/>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r>
              <a:rPr lang="en-US" altLang="en-US" sz="1400">
                <a:latin typeface="Arial Black" panose="020B0A04020102020204" pitchFamily="34" charset="0"/>
              </a:rPr>
              <a:t>Allele 2</a:t>
            </a:r>
          </a:p>
        </p:txBody>
      </p:sp>
      <p:sp>
        <p:nvSpPr>
          <p:cNvPr id="40969" name="Text Box 21"/>
          <p:cNvSpPr txBox="1">
            <a:spLocks noChangeArrowheads="1"/>
          </p:cNvSpPr>
          <p:nvPr/>
        </p:nvSpPr>
        <p:spPr bwMode="auto">
          <a:xfrm>
            <a:off x="6281738" y="1401763"/>
            <a:ext cx="100330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79500"/>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r>
              <a:rPr lang="en-US" altLang="en-US" sz="1400">
                <a:latin typeface="Arial Black" panose="020B0A04020102020204" pitchFamily="34" charset="0"/>
              </a:rPr>
              <a:t>GAATTC</a:t>
            </a:r>
          </a:p>
          <a:p>
            <a:pPr>
              <a:spcBef>
                <a:spcPct val="0"/>
              </a:spcBef>
              <a:buClrTx/>
              <a:buFontTx/>
              <a:buNone/>
            </a:pPr>
            <a:r>
              <a:rPr lang="en-US" altLang="en-US" sz="1400">
                <a:latin typeface="Arial Black" panose="020B0A04020102020204" pitchFamily="34" charset="0"/>
              </a:rPr>
              <a:t>GTTAAC</a:t>
            </a:r>
          </a:p>
        </p:txBody>
      </p:sp>
      <p:sp>
        <p:nvSpPr>
          <p:cNvPr id="40970" name="Text Box 22"/>
          <p:cNvSpPr txBox="1">
            <a:spLocks noChangeArrowheads="1"/>
          </p:cNvSpPr>
          <p:nvPr/>
        </p:nvSpPr>
        <p:spPr bwMode="auto">
          <a:xfrm>
            <a:off x="6281738" y="2392363"/>
            <a:ext cx="100330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79500"/>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r>
              <a:rPr lang="en-US" altLang="en-US" sz="1400">
                <a:latin typeface="Arial Black" panose="020B0A04020102020204" pitchFamily="34" charset="0"/>
              </a:rPr>
              <a:t>GAATTC</a:t>
            </a:r>
          </a:p>
          <a:p>
            <a:pPr>
              <a:spcBef>
                <a:spcPct val="0"/>
              </a:spcBef>
              <a:buClrTx/>
              <a:buFontTx/>
              <a:buNone/>
            </a:pPr>
            <a:r>
              <a:rPr lang="en-US" altLang="en-US" sz="1400">
                <a:latin typeface="Arial Black" panose="020B0A04020102020204" pitchFamily="34" charset="0"/>
              </a:rPr>
              <a:t>GTTAAC</a:t>
            </a:r>
          </a:p>
        </p:txBody>
      </p:sp>
      <p:sp>
        <p:nvSpPr>
          <p:cNvPr id="40971" name="Text Box 23"/>
          <p:cNvSpPr txBox="1">
            <a:spLocks noChangeArrowheads="1"/>
          </p:cNvSpPr>
          <p:nvPr/>
        </p:nvSpPr>
        <p:spPr bwMode="auto">
          <a:xfrm>
            <a:off x="3919538" y="1417638"/>
            <a:ext cx="102235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79500"/>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r>
              <a:rPr lang="en-US" altLang="en-US" sz="1400">
                <a:latin typeface="Arial Black" panose="020B0A04020102020204" pitchFamily="34" charset="0"/>
              </a:rPr>
              <a:t>CTGCAG</a:t>
            </a:r>
          </a:p>
          <a:p>
            <a:pPr>
              <a:spcBef>
                <a:spcPct val="0"/>
              </a:spcBef>
              <a:buClrTx/>
              <a:buFontTx/>
              <a:buNone/>
            </a:pPr>
            <a:r>
              <a:rPr lang="en-US" altLang="en-US" sz="1400">
                <a:latin typeface="Arial Black" panose="020B0A04020102020204" pitchFamily="34" charset="0"/>
              </a:rPr>
              <a:t>GAGCTC</a:t>
            </a:r>
          </a:p>
        </p:txBody>
      </p:sp>
      <p:sp>
        <p:nvSpPr>
          <p:cNvPr id="40972" name="Text Box 24"/>
          <p:cNvSpPr txBox="1">
            <a:spLocks noChangeArrowheads="1"/>
          </p:cNvSpPr>
          <p:nvPr/>
        </p:nvSpPr>
        <p:spPr bwMode="auto">
          <a:xfrm>
            <a:off x="3919538" y="2392363"/>
            <a:ext cx="104140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79500"/>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r>
              <a:rPr lang="en-US" altLang="en-US" sz="1400">
                <a:latin typeface="Arial Black" panose="020B0A04020102020204" pitchFamily="34" charset="0"/>
              </a:rPr>
              <a:t>CGGCAG</a:t>
            </a:r>
          </a:p>
          <a:p>
            <a:pPr>
              <a:spcBef>
                <a:spcPct val="0"/>
              </a:spcBef>
              <a:buClrTx/>
              <a:buFontTx/>
              <a:buNone/>
            </a:pPr>
            <a:r>
              <a:rPr lang="en-US" altLang="en-US" sz="1400">
                <a:latin typeface="Arial Black" panose="020B0A04020102020204" pitchFamily="34" charset="0"/>
              </a:rPr>
              <a:t>GCGCTC</a:t>
            </a:r>
          </a:p>
        </p:txBody>
      </p:sp>
      <p:sp>
        <p:nvSpPr>
          <p:cNvPr id="40973" name="Rectangle 25"/>
          <p:cNvSpPr>
            <a:spLocks noChangeArrowheads="1"/>
          </p:cNvSpPr>
          <p:nvPr/>
        </p:nvSpPr>
        <p:spPr bwMode="auto">
          <a:xfrm>
            <a:off x="4148138" y="2392363"/>
            <a:ext cx="152400" cy="5334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79500"/>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endParaRPr lang="en-US" altLang="en-US"/>
          </a:p>
        </p:txBody>
      </p:sp>
      <p:sp>
        <p:nvSpPr>
          <p:cNvPr id="40974" name="Rectangle 26"/>
          <p:cNvSpPr>
            <a:spLocks noChangeArrowheads="1"/>
          </p:cNvSpPr>
          <p:nvPr/>
        </p:nvSpPr>
        <p:spPr bwMode="auto">
          <a:xfrm>
            <a:off x="4148138" y="1401763"/>
            <a:ext cx="152400" cy="5334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79500"/>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endParaRPr lang="en-US" altLang="en-US"/>
          </a:p>
        </p:txBody>
      </p:sp>
      <p:sp>
        <p:nvSpPr>
          <p:cNvPr id="48160" name="Freeform 32"/>
          <p:cNvSpPr>
            <a:spLocks/>
          </p:cNvSpPr>
          <p:nvPr/>
        </p:nvSpPr>
        <p:spPr bwMode="auto">
          <a:xfrm>
            <a:off x="6494463" y="1423988"/>
            <a:ext cx="561975" cy="488950"/>
          </a:xfrm>
          <a:custGeom>
            <a:avLst/>
            <a:gdLst>
              <a:gd name="T0" fmla="*/ 2147483647 w 354"/>
              <a:gd name="T1" fmla="*/ 0 h 308"/>
              <a:gd name="T2" fmla="*/ 2147483647 w 354"/>
              <a:gd name="T3" fmla="*/ 2147483647 h 308"/>
              <a:gd name="T4" fmla="*/ 2147483647 w 354"/>
              <a:gd name="T5" fmla="*/ 2147483647 h 308"/>
              <a:gd name="T6" fmla="*/ 2147483647 w 354"/>
              <a:gd name="T7" fmla="*/ 2147483647 h 308"/>
              <a:gd name="T8" fmla="*/ 2147483647 w 354"/>
              <a:gd name="T9" fmla="*/ 2147483647 h 308"/>
              <a:gd name="T10" fmla="*/ 2147483647 w 354"/>
              <a:gd name="T11" fmla="*/ 2147483647 h 308"/>
              <a:gd name="T12" fmla="*/ 2147483647 w 354"/>
              <a:gd name="T13" fmla="*/ 2147483647 h 30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54" h="308">
                <a:moveTo>
                  <a:pt x="16" y="0"/>
                </a:moveTo>
                <a:cubicBezTo>
                  <a:pt x="18" y="49"/>
                  <a:pt x="0" y="103"/>
                  <a:pt x="20" y="148"/>
                </a:cubicBezTo>
                <a:cubicBezTo>
                  <a:pt x="25" y="160"/>
                  <a:pt x="45" y="150"/>
                  <a:pt x="58" y="150"/>
                </a:cubicBezTo>
                <a:cubicBezTo>
                  <a:pt x="83" y="151"/>
                  <a:pt x="109" y="151"/>
                  <a:pt x="134" y="152"/>
                </a:cubicBezTo>
                <a:cubicBezTo>
                  <a:pt x="191" y="148"/>
                  <a:pt x="182" y="148"/>
                  <a:pt x="262" y="150"/>
                </a:cubicBezTo>
                <a:cubicBezTo>
                  <a:pt x="299" y="157"/>
                  <a:pt x="291" y="158"/>
                  <a:pt x="350" y="160"/>
                </a:cubicBezTo>
                <a:cubicBezTo>
                  <a:pt x="352" y="211"/>
                  <a:pt x="354" y="255"/>
                  <a:pt x="354" y="308"/>
                </a:cubicBezTo>
              </a:path>
            </a:pathLst>
          </a:custGeom>
          <a:noFill/>
          <a:ln w="28575" cmpd="sng">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161" name="Freeform 33"/>
          <p:cNvSpPr>
            <a:spLocks/>
          </p:cNvSpPr>
          <p:nvPr/>
        </p:nvSpPr>
        <p:spPr bwMode="auto">
          <a:xfrm>
            <a:off x="6510338" y="2436813"/>
            <a:ext cx="561975" cy="488950"/>
          </a:xfrm>
          <a:custGeom>
            <a:avLst/>
            <a:gdLst>
              <a:gd name="T0" fmla="*/ 2147483647 w 354"/>
              <a:gd name="T1" fmla="*/ 0 h 308"/>
              <a:gd name="T2" fmla="*/ 2147483647 w 354"/>
              <a:gd name="T3" fmla="*/ 2147483647 h 308"/>
              <a:gd name="T4" fmla="*/ 2147483647 w 354"/>
              <a:gd name="T5" fmla="*/ 2147483647 h 308"/>
              <a:gd name="T6" fmla="*/ 2147483647 w 354"/>
              <a:gd name="T7" fmla="*/ 2147483647 h 308"/>
              <a:gd name="T8" fmla="*/ 2147483647 w 354"/>
              <a:gd name="T9" fmla="*/ 2147483647 h 308"/>
              <a:gd name="T10" fmla="*/ 2147483647 w 354"/>
              <a:gd name="T11" fmla="*/ 2147483647 h 308"/>
              <a:gd name="T12" fmla="*/ 2147483647 w 354"/>
              <a:gd name="T13" fmla="*/ 2147483647 h 30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54" h="308">
                <a:moveTo>
                  <a:pt x="16" y="0"/>
                </a:moveTo>
                <a:cubicBezTo>
                  <a:pt x="18" y="49"/>
                  <a:pt x="0" y="103"/>
                  <a:pt x="20" y="148"/>
                </a:cubicBezTo>
                <a:cubicBezTo>
                  <a:pt x="25" y="160"/>
                  <a:pt x="45" y="150"/>
                  <a:pt x="58" y="150"/>
                </a:cubicBezTo>
                <a:cubicBezTo>
                  <a:pt x="83" y="151"/>
                  <a:pt x="109" y="151"/>
                  <a:pt x="134" y="152"/>
                </a:cubicBezTo>
                <a:cubicBezTo>
                  <a:pt x="191" y="148"/>
                  <a:pt x="182" y="148"/>
                  <a:pt x="262" y="150"/>
                </a:cubicBezTo>
                <a:cubicBezTo>
                  <a:pt x="299" y="157"/>
                  <a:pt x="291" y="158"/>
                  <a:pt x="350" y="160"/>
                </a:cubicBezTo>
                <a:cubicBezTo>
                  <a:pt x="352" y="211"/>
                  <a:pt x="354" y="255"/>
                  <a:pt x="354" y="308"/>
                </a:cubicBezTo>
              </a:path>
            </a:pathLst>
          </a:custGeom>
          <a:noFill/>
          <a:ln w="28575" cmpd="sng">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162" name="Freeform 34"/>
          <p:cNvSpPr>
            <a:spLocks/>
          </p:cNvSpPr>
          <p:nvPr/>
        </p:nvSpPr>
        <p:spPr bwMode="auto">
          <a:xfrm>
            <a:off x="4143375" y="1439863"/>
            <a:ext cx="560388" cy="450850"/>
          </a:xfrm>
          <a:custGeom>
            <a:avLst/>
            <a:gdLst>
              <a:gd name="T0" fmla="*/ 2147483647 w 353"/>
              <a:gd name="T1" fmla="*/ 0 h 284"/>
              <a:gd name="T2" fmla="*/ 2147483647 w 353"/>
              <a:gd name="T3" fmla="*/ 2147483647 h 284"/>
              <a:gd name="T4" fmla="*/ 2147483647 w 353"/>
              <a:gd name="T5" fmla="*/ 2147483647 h 284"/>
              <a:gd name="T6" fmla="*/ 2147483647 w 353"/>
              <a:gd name="T7" fmla="*/ 2147483647 h 284"/>
              <a:gd name="T8" fmla="*/ 2147483647 w 353"/>
              <a:gd name="T9" fmla="*/ 2147483647 h 284"/>
              <a:gd name="T10" fmla="*/ 2147483647 w 353"/>
              <a:gd name="T11" fmla="*/ 2147483647 h 28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53" h="284">
                <a:moveTo>
                  <a:pt x="349" y="0"/>
                </a:moveTo>
                <a:cubicBezTo>
                  <a:pt x="352" y="61"/>
                  <a:pt x="353" y="56"/>
                  <a:pt x="351" y="138"/>
                </a:cubicBezTo>
                <a:cubicBezTo>
                  <a:pt x="288" y="137"/>
                  <a:pt x="226" y="138"/>
                  <a:pt x="163" y="136"/>
                </a:cubicBezTo>
                <a:cubicBezTo>
                  <a:pt x="159" y="136"/>
                  <a:pt x="151" y="132"/>
                  <a:pt x="151" y="132"/>
                </a:cubicBezTo>
                <a:cubicBezTo>
                  <a:pt x="105" y="136"/>
                  <a:pt x="59" y="130"/>
                  <a:pt x="13" y="138"/>
                </a:cubicBezTo>
                <a:cubicBezTo>
                  <a:pt x="0" y="177"/>
                  <a:pt x="9" y="281"/>
                  <a:pt x="9" y="284"/>
                </a:cubicBezTo>
              </a:path>
            </a:pathLst>
          </a:custGeom>
          <a:noFill/>
          <a:ln w="28575" cmpd="sng">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163" name="Text Box 35"/>
          <p:cNvSpPr txBox="1">
            <a:spLocks noChangeArrowheads="1"/>
          </p:cNvSpPr>
          <p:nvPr/>
        </p:nvSpPr>
        <p:spPr bwMode="auto">
          <a:xfrm>
            <a:off x="4111625" y="1096963"/>
            <a:ext cx="56991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79500"/>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r>
              <a:rPr lang="en-US" altLang="en-US" sz="1400">
                <a:latin typeface="Arial Black" panose="020B0A04020102020204" pitchFamily="34" charset="0"/>
              </a:rPr>
              <a:t>PstI</a:t>
            </a:r>
          </a:p>
        </p:txBody>
      </p:sp>
      <p:sp>
        <p:nvSpPr>
          <p:cNvPr id="48164" name="Text Box 36"/>
          <p:cNvSpPr txBox="1">
            <a:spLocks noChangeArrowheads="1"/>
          </p:cNvSpPr>
          <p:nvPr/>
        </p:nvSpPr>
        <p:spPr bwMode="auto">
          <a:xfrm>
            <a:off x="6434138" y="1096963"/>
            <a:ext cx="7588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79500"/>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r>
              <a:rPr lang="en-US" altLang="en-US" sz="1400">
                <a:latin typeface="Arial Black" panose="020B0A04020102020204" pitchFamily="34" charset="0"/>
              </a:rPr>
              <a:t>EcoRI</a:t>
            </a:r>
          </a:p>
        </p:txBody>
      </p:sp>
      <p:sp>
        <p:nvSpPr>
          <p:cNvPr id="48165" name="Text Box 37"/>
          <p:cNvSpPr txBox="1">
            <a:spLocks noChangeArrowheads="1"/>
          </p:cNvSpPr>
          <p:nvPr/>
        </p:nvSpPr>
        <p:spPr bwMode="auto">
          <a:xfrm>
            <a:off x="3690938" y="1858963"/>
            <a:ext cx="30321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79500"/>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r>
              <a:rPr lang="en-US" altLang="en-US" sz="1400">
                <a:latin typeface="Arial Black" panose="020B0A04020102020204" pitchFamily="34" charset="0"/>
              </a:rPr>
              <a:t>1</a:t>
            </a:r>
          </a:p>
        </p:txBody>
      </p:sp>
      <p:sp>
        <p:nvSpPr>
          <p:cNvPr id="48166" name="Text Box 38"/>
          <p:cNvSpPr txBox="1">
            <a:spLocks noChangeArrowheads="1"/>
          </p:cNvSpPr>
          <p:nvPr/>
        </p:nvSpPr>
        <p:spPr bwMode="auto">
          <a:xfrm>
            <a:off x="5291138" y="1858963"/>
            <a:ext cx="30321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79500"/>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r>
              <a:rPr lang="en-US" altLang="en-US" sz="1400">
                <a:latin typeface="Arial Black" panose="020B0A04020102020204" pitchFamily="34" charset="0"/>
              </a:rPr>
              <a:t>2</a:t>
            </a:r>
          </a:p>
        </p:txBody>
      </p:sp>
      <p:sp>
        <p:nvSpPr>
          <p:cNvPr id="48167" name="Text Box 39"/>
          <p:cNvSpPr txBox="1">
            <a:spLocks noChangeArrowheads="1"/>
          </p:cNvSpPr>
          <p:nvPr/>
        </p:nvSpPr>
        <p:spPr bwMode="auto">
          <a:xfrm>
            <a:off x="7273925" y="1858963"/>
            <a:ext cx="30321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79500"/>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r>
              <a:rPr lang="en-US" altLang="en-US" sz="1400">
                <a:latin typeface="Arial Black" panose="020B0A04020102020204" pitchFamily="34" charset="0"/>
              </a:rPr>
              <a:t>3</a:t>
            </a:r>
          </a:p>
        </p:txBody>
      </p:sp>
      <p:sp>
        <p:nvSpPr>
          <p:cNvPr id="48168" name="Text Box 40"/>
          <p:cNvSpPr txBox="1">
            <a:spLocks noChangeArrowheads="1"/>
          </p:cNvSpPr>
          <p:nvPr/>
        </p:nvSpPr>
        <p:spPr bwMode="auto">
          <a:xfrm>
            <a:off x="7272338" y="2849563"/>
            <a:ext cx="30321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79500"/>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r>
              <a:rPr lang="en-US" altLang="en-US" sz="1400">
                <a:latin typeface="Arial Black" panose="020B0A04020102020204" pitchFamily="34" charset="0"/>
              </a:rPr>
              <a:t>3</a:t>
            </a:r>
          </a:p>
        </p:txBody>
      </p:sp>
      <p:sp>
        <p:nvSpPr>
          <p:cNvPr id="48169" name="Text Box 41"/>
          <p:cNvSpPr txBox="1">
            <a:spLocks noChangeArrowheads="1"/>
          </p:cNvSpPr>
          <p:nvPr/>
        </p:nvSpPr>
        <p:spPr bwMode="auto">
          <a:xfrm>
            <a:off x="4833938" y="2925763"/>
            <a:ext cx="15303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79500"/>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r>
              <a:rPr lang="en-US" altLang="en-US" sz="1400">
                <a:latin typeface="Arial Black" panose="020B0A04020102020204" pitchFamily="34" charset="0"/>
              </a:rPr>
              <a:t>Fragment 1+2</a:t>
            </a:r>
          </a:p>
        </p:txBody>
      </p:sp>
      <p:sp>
        <p:nvSpPr>
          <p:cNvPr id="48170" name="Line 42"/>
          <p:cNvSpPr>
            <a:spLocks noChangeShapeType="1"/>
          </p:cNvSpPr>
          <p:nvPr/>
        </p:nvSpPr>
        <p:spPr bwMode="auto">
          <a:xfrm flipV="1">
            <a:off x="3233738" y="2925763"/>
            <a:ext cx="838200" cy="304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171" name="Text Box 43"/>
          <p:cNvSpPr txBox="1">
            <a:spLocks noChangeArrowheads="1"/>
          </p:cNvSpPr>
          <p:nvPr/>
        </p:nvSpPr>
        <p:spPr bwMode="auto">
          <a:xfrm>
            <a:off x="2166938" y="3049588"/>
            <a:ext cx="1981200" cy="73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79500"/>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r>
              <a:rPr lang="en-US" altLang="en-US" sz="1400">
                <a:latin typeface="Arial Black" panose="020B0A04020102020204" pitchFamily="34" charset="0"/>
              </a:rPr>
              <a:t>Different </a:t>
            </a:r>
          </a:p>
          <a:p>
            <a:pPr>
              <a:spcBef>
                <a:spcPct val="0"/>
              </a:spcBef>
              <a:buClrTx/>
              <a:buFontTx/>
              <a:buNone/>
            </a:pPr>
            <a:r>
              <a:rPr lang="en-US" altLang="en-US" sz="1400">
                <a:latin typeface="Arial Black" panose="020B0A04020102020204" pitchFamily="34" charset="0"/>
              </a:rPr>
              <a:t>Base Pairs</a:t>
            </a:r>
          </a:p>
          <a:p>
            <a:pPr>
              <a:spcBef>
                <a:spcPct val="0"/>
              </a:spcBef>
              <a:buClrTx/>
              <a:buFontTx/>
              <a:buNone/>
            </a:pPr>
            <a:r>
              <a:rPr lang="en-US" altLang="en-US" sz="1400">
                <a:solidFill>
                  <a:srgbClr val="FF3300"/>
                </a:solidFill>
                <a:latin typeface="Arial Black" panose="020B0A04020102020204" pitchFamily="34" charset="0"/>
              </a:rPr>
              <a:t>No restriction site</a:t>
            </a:r>
          </a:p>
        </p:txBody>
      </p:sp>
      <p:sp>
        <p:nvSpPr>
          <p:cNvPr id="40987" name="Text Box 17"/>
          <p:cNvSpPr txBox="1">
            <a:spLocks noChangeArrowheads="1"/>
          </p:cNvSpPr>
          <p:nvPr/>
        </p:nvSpPr>
        <p:spPr bwMode="auto">
          <a:xfrm>
            <a:off x="4773613" y="6308725"/>
            <a:ext cx="487362" cy="503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79500"/>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r>
              <a:rPr lang="en-US" altLang="en-US" b="1">
                <a:solidFill>
                  <a:srgbClr val="FF3300"/>
                </a:solidFill>
                <a:latin typeface="Arial Black" panose="020B0A04020102020204" pitchFamily="34" charset="0"/>
              </a:rPr>
              <a:t>+</a:t>
            </a:r>
          </a:p>
        </p:txBody>
      </p:sp>
      <p:sp>
        <p:nvSpPr>
          <p:cNvPr id="40988" name="Line 19"/>
          <p:cNvSpPr>
            <a:spLocks noChangeShapeType="1"/>
          </p:cNvSpPr>
          <p:nvPr/>
        </p:nvSpPr>
        <p:spPr bwMode="auto">
          <a:xfrm>
            <a:off x="4833938" y="4068763"/>
            <a:ext cx="2286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0989" name="Rectangle 10"/>
          <p:cNvSpPr>
            <a:spLocks noChangeArrowheads="1"/>
          </p:cNvSpPr>
          <p:nvPr/>
        </p:nvSpPr>
        <p:spPr bwMode="auto">
          <a:xfrm>
            <a:off x="5214938" y="4068763"/>
            <a:ext cx="1981200" cy="2438400"/>
          </a:xfrm>
          <a:prstGeom prst="rect">
            <a:avLst/>
          </a:prstGeom>
          <a:solidFill>
            <a:srgbClr val="E2F9FE"/>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79500"/>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endParaRPr lang="en-US" altLang="en-US"/>
          </a:p>
        </p:txBody>
      </p:sp>
      <p:sp>
        <p:nvSpPr>
          <p:cNvPr id="40990" name="Rectangle 11"/>
          <p:cNvSpPr>
            <a:spLocks noChangeArrowheads="1"/>
          </p:cNvSpPr>
          <p:nvPr/>
        </p:nvSpPr>
        <p:spPr bwMode="auto">
          <a:xfrm>
            <a:off x="5475288" y="4305300"/>
            <a:ext cx="273050" cy="68263"/>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79500"/>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endParaRPr lang="en-US" altLang="en-US"/>
          </a:p>
        </p:txBody>
      </p:sp>
      <p:sp>
        <p:nvSpPr>
          <p:cNvPr id="40991" name="Rectangle 12"/>
          <p:cNvSpPr>
            <a:spLocks noChangeArrowheads="1"/>
          </p:cNvSpPr>
          <p:nvPr/>
        </p:nvSpPr>
        <p:spPr bwMode="auto">
          <a:xfrm>
            <a:off x="6083300" y="4297363"/>
            <a:ext cx="274638" cy="68262"/>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79500"/>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endParaRPr lang="en-US" altLang="en-US"/>
          </a:p>
        </p:txBody>
      </p:sp>
      <p:sp>
        <p:nvSpPr>
          <p:cNvPr id="40992" name="Rectangle 13"/>
          <p:cNvSpPr>
            <a:spLocks noChangeArrowheads="1"/>
          </p:cNvSpPr>
          <p:nvPr/>
        </p:nvSpPr>
        <p:spPr bwMode="auto">
          <a:xfrm>
            <a:off x="6662738" y="4297363"/>
            <a:ext cx="273050" cy="68262"/>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79500"/>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endParaRPr lang="en-US" altLang="en-US"/>
          </a:p>
        </p:txBody>
      </p:sp>
      <p:sp>
        <p:nvSpPr>
          <p:cNvPr id="48175" name="Rectangle 47"/>
          <p:cNvSpPr>
            <a:spLocks noChangeArrowheads="1"/>
          </p:cNvSpPr>
          <p:nvPr/>
        </p:nvSpPr>
        <p:spPr bwMode="auto">
          <a:xfrm>
            <a:off x="6662738" y="5981700"/>
            <a:ext cx="273050" cy="68263"/>
          </a:xfrm>
          <a:prstGeom prst="rect">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79500"/>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endParaRPr lang="en-US" altLang="en-US"/>
          </a:p>
        </p:txBody>
      </p:sp>
      <p:sp>
        <p:nvSpPr>
          <p:cNvPr id="48176" name="Rectangle 48"/>
          <p:cNvSpPr>
            <a:spLocks noChangeArrowheads="1"/>
          </p:cNvSpPr>
          <p:nvPr/>
        </p:nvSpPr>
        <p:spPr bwMode="auto">
          <a:xfrm>
            <a:off x="6083300" y="5981700"/>
            <a:ext cx="273050" cy="68263"/>
          </a:xfrm>
          <a:prstGeom prst="rect">
            <a:avLst/>
          </a:prstGeom>
          <a:solidFill>
            <a:srgbClr val="66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79500"/>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endParaRPr lang="en-US" altLang="en-US"/>
          </a:p>
        </p:txBody>
      </p:sp>
      <p:sp>
        <p:nvSpPr>
          <p:cNvPr id="48177" name="Rectangle 49"/>
          <p:cNvSpPr>
            <a:spLocks noChangeArrowheads="1"/>
          </p:cNvSpPr>
          <p:nvPr/>
        </p:nvSpPr>
        <p:spPr bwMode="auto">
          <a:xfrm>
            <a:off x="6083300" y="5753100"/>
            <a:ext cx="273050" cy="68263"/>
          </a:xfrm>
          <a:prstGeom prst="rect">
            <a:avLst/>
          </a:prstGeom>
          <a:solidFill>
            <a:srgbClr val="66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79500"/>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endParaRPr lang="en-US" altLang="en-US"/>
          </a:p>
        </p:txBody>
      </p:sp>
      <p:sp>
        <p:nvSpPr>
          <p:cNvPr id="48178" name="Rectangle 50"/>
          <p:cNvSpPr>
            <a:spLocks noChangeArrowheads="1"/>
          </p:cNvSpPr>
          <p:nvPr/>
        </p:nvSpPr>
        <p:spPr bwMode="auto">
          <a:xfrm>
            <a:off x="6083300" y="5211763"/>
            <a:ext cx="273050" cy="68262"/>
          </a:xfrm>
          <a:prstGeom prst="rect">
            <a:avLst/>
          </a:prstGeom>
          <a:solidFill>
            <a:srgbClr val="66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79500"/>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endParaRPr lang="en-US" altLang="en-US"/>
          </a:p>
        </p:txBody>
      </p:sp>
      <p:sp>
        <p:nvSpPr>
          <p:cNvPr id="48179" name="Rectangle 51"/>
          <p:cNvSpPr>
            <a:spLocks noChangeArrowheads="1"/>
          </p:cNvSpPr>
          <p:nvPr/>
        </p:nvSpPr>
        <p:spPr bwMode="auto">
          <a:xfrm>
            <a:off x="6662738" y="4754563"/>
            <a:ext cx="273050" cy="68262"/>
          </a:xfrm>
          <a:prstGeom prst="rect">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79500"/>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endParaRPr lang="en-US" altLang="en-US"/>
          </a:p>
        </p:txBody>
      </p:sp>
      <p:sp>
        <p:nvSpPr>
          <p:cNvPr id="48180" name="Rectangle 52"/>
          <p:cNvSpPr>
            <a:spLocks noChangeArrowheads="1"/>
          </p:cNvSpPr>
          <p:nvPr/>
        </p:nvSpPr>
        <p:spPr bwMode="auto">
          <a:xfrm>
            <a:off x="5475288" y="4457700"/>
            <a:ext cx="273050" cy="68263"/>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79500"/>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endParaRPr lang="en-US" altLang="en-US"/>
          </a:p>
        </p:txBody>
      </p:sp>
      <p:sp>
        <p:nvSpPr>
          <p:cNvPr id="48181" name="Rectangle 53"/>
          <p:cNvSpPr>
            <a:spLocks noChangeArrowheads="1"/>
          </p:cNvSpPr>
          <p:nvPr/>
        </p:nvSpPr>
        <p:spPr bwMode="auto">
          <a:xfrm>
            <a:off x="5475288" y="4602163"/>
            <a:ext cx="273050" cy="68262"/>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79500"/>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endParaRPr lang="en-US" altLang="en-US"/>
          </a:p>
        </p:txBody>
      </p:sp>
      <p:sp>
        <p:nvSpPr>
          <p:cNvPr id="48182" name="Rectangle 54"/>
          <p:cNvSpPr>
            <a:spLocks noChangeArrowheads="1"/>
          </p:cNvSpPr>
          <p:nvPr/>
        </p:nvSpPr>
        <p:spPr bwMode="auto">
          <a:xfrm>
            <a:off x="5475288" y="4762500"/>
            <a:ext cx="273050" cy="68263"/>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79500"/>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endParaRPr lang="en-US" altLang="en-US"/>
          </a:p>
        </p:txBody>
      </p:sp>
      <p:sp>
        <p:nvSpPr>
          <p:cNvPr id="48183" name="Rectangle 55"/>
          <p:cNvSpPr>
            <a:spLocks noChangeArrowheads="1"/>
          </p:cNvSpPr>
          <p:nvPr/>
        </p:nvSpPr>
        <p:spPr bwMode="auto">
          <a:xfrm>
            <a:off x="5475288" y="5067300"/>
            <a:ext cx="273050" cy="68263"/>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79500"/>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endParaRPr lang="en-US" altLang="en-US"/>
          </a:p>
        </p:txBody>
      </p:sp>
      <p:sp>
        <p:nvSpPr>
          <p:cNvPr id="48184" name="Rectangle 56"/>
          <p:cNvSpPr>
            <a:spLocks noChangeArrowheads="1"/>
          </p:cNvSpPr>
          <p:nvPr/>
        </p:nvSpPr>
        <p:spPr bwMode="auto">
          <a:xfrm>
            <a:off x="5475288" y="5211763"/>
            <a:ext cx="273050" cy="68262"/>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79500"/>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endParaRPr lang="en-US" altLang="en-US"/>
          </a:p>
        </p:txBody>
      </p:sp>
      <p:sp>
        <p:nvSpPr>
          <p:cNvPr id="48185" name="Rectangle 57"/>
          <p:cNvSpPr>
            <a:spLocks noChangeArrowheads="1"/>
          </p:cNvSpPr>
          <p:nvPr/>
        </p:nvSpPr>
        <p:spPr bwMode="auto">
          <a:xfrm>
            <a:off x="5475288" y="5448300"/>
            <a:ext cx="273050" cy="68263"/>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79500"/>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endParaRPr lang="en-US" altLang="en-US"/>
          </a:p>
        </p:txBody>
      </p:sp>
      <p:sp>
        <p:nvSpPr>
          <p:cNvPr id="48186" name="Rectangle 58"/>
          <p:cNvSpPr>
            <a:spLocks noChangeArrowheads="1"/>
          </p:cNvSpPr>
          <p:nvPr/>
        </p:nvSpPr>
        <p:spPr bwMode="auto">
          <a:xfrm>
            <a:off x="5475288" y="5753100"/>
            <a:ext cx="273050" cy="68263"/>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79500"/>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endParaRPr lang="en-US" altLang="en-US"/>
          </a:p>
        </p:txBody>
      </p:sp>
      <p:sp>
        <p:nvSpPr>
          <p:cNvPr id="48187" name="Rectangle 59"/>
          <p:cNvSpPr>
            <a:spLocks noChangeArrowheads="1"/>
          </p:cNvSpPr>
          <p:nvPr/>
        </p:nvSpPr>
        <p:spPr bwMode="auto">
          <a:xfrm>
            <a:off x="5475288" y="5981700"/>
            <a:ext cx="273050" cy="68263"/>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79500"/>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endParaRPr lang="en-US" altLang="en-US"/>
          </a:p>
        </p:txBody>
      </p:sp>
      <p:sp>
        <p:nvSpPr>
          <p:cNvPr id="48188" name="Rectangle 60"/>
          <p:cNvSpPr>
            <a:spLocks noChangeArrowheads="1"/>
          </p:cNvSpPr>
          <p:nvPr/>
        </p:nvSpPr>
        <p:spPr bwMode="auto">
          <a:xfrm>
            <a:off x="5475288" y="6210300"/>
            <a:ext cx="273050" cy="68263"/>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79500"/>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endParaRPr lang="en-US" altLang="en-US"/>
          </a:p>
        </p:txBody>
      </p:sp>
      <p:sp>
        <p:nvSpPr>
          <p:cNvPr id="41007" name="Text Box 62"/>
          <p:cNvSpPr txBox="1">
            <a:spLocks noChangeArrowheads="1"/>
          </p:cNvSpPr>
          <p:nvPr/>
        </p:nvSpPr>
        <p:spPr bwMode="auto">
          <a:xfrm>
            <a:off x="5395913" y="3763963"/>
            <a:ext cx="3524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79500"/>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r>
              <a:rPr lang="en-US" altLang="en-US" sz="1400">
                <a:solidFill>
                  <a:srgbClr val="FF3300"/>
                </a:solidFill>
                <a:latin typeface="Arial Black" panose="020B0A04020102020204" pitchFamily="34" charset="0"/>
              </a:rPr>
              <a:t>M</a:t>
            </a:r>
          </a:p>
        </p:txBody>
      </p:sp>
      <p:sp>
        <p:nvSpPr>
          <p:cNvPr id="41008" name="Text Box 63"/>
          <p:cNvSpPr txBox="1">
            <a:spLocks noChangeArrowheads="1"/>
          </p:cNvSpPr>
          <p:nvPr/>
        </p:nvSpPr>
        <p:spPr bwMode="auto">
          <a:xfrm>
            <a:off x="5976938" y="3763963"/>
            <a:ext cx="50006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79500"/>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r>
              <a:rPr lang="en-US" altLang="en-US" sz="1400">
                <a:solidFill>
                  <a:srgbClr val="FF3300"/>
                </a:solidFill>
                <a:latin typeface="Arial Black" panose="020B0A04020102020204" pitchFamily="34" charset="0"/>
              </a:rPr>
              <a:t>A-1</a:t>
            </a:r>
          </a:p>
        </p:txBody>
      </p:sp>
      <p:sp>
        <p:nvSpPr>
          <p:cNvPr id="41009" name="Text Box 64"/>
          <p:cNvSpPr txBox="1">
            <a:spLocks noChangeArrowheads="1"/>
          </p:cNvSpPr>
          <p:nvPr/>
        </p:nvSpPr>
        <p:spPr bwMode="auto">
          <a:xfrm>
            <a:off x="6543675" y="3763963"/>
            <a:ext cx="50006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79500"/>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r>
              <a:rPr lang="en-US" altLang="en-US" sz="1400">
                <a:solidFill>
                  <a:srgbClr val="FF3300"/>
                </a:solidFill>
                <a:latin typeface="Arial Black" panose="020B0A04020102020204" pitchFamily="34" charset="0"/>
              </a:rPr>
              <a:t>A-2</a:t>
            </a:r>
          </a:p>
        </p:txBody>
      </p:sp>
      <p:sp>
        <p:nvSpPr>
          <p:cNvPr id="41010" name="Text Box 65"/>
          <p:cNvSpPr txBox="1">
            <a:spLocks noChangeArrowheads="1"/>
          </p:cNvSpPr>
          <p:nvPr/>
        </p:nvSpPr>
        <p:spPr bwMode="auto">
          <a:xfrm>
            <a:off x="2166938" y="4678363"/>
            <a:ext cx="2590800" cy="1368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79500"/>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r>
              <a:rPr lang="en-US" altLang="en-US" sz="1400" u="sng">
                <a:latin typeface="Arial Black" panose="020B0A04020102020204" pitchFamily="34" charset="0"/>
              </a:rPr>
              <a:t>Electrophoresis of restriction fragments</a:t>
            </a:r>
          </a:p>
          <a:p>
            <a:pPr>
              <a:spcBef>
                <a:spcPct val="0"/>
              </a:spcBef>
              <a:buClrTx/>
              <a:buFontTx/>
              <a:buNone/>
            </a:pPr>
            <a:endParaRPr lang="en-US" altLang="en-US" sz="1400">
              <a:latin typeface="Arial Black" panose="020B0A04020102020204" pitchFamily="34" charset="0"/>
            </a:endParaRPr>
          </a:p>
          <a:p>
            <a:pPr>
              <a:spcBef>
                <a:spcPct val="0"/>
              </a:spcBef>
              <a:buClrTx/>
              <a:buFontTx/>
              <a:buNone/>
            </a:pPr>
            <a:r>
              <a:rPr lang="en-US" altLang="en-US" sz="1400">
                <a:solidFill>
                  <a:srgbClr val="FF3300"/>
                </a:solidFill>
                <a:latin typeface="Arial Black" panose="020B0A04020102020204" pitchFamily="34" charset="0"/>
              </a:rPr>
              <a:t>M</a:t>
            </a:r>
            <a:r>
              <a:rPr lang="en-US" altLang="en-US" sz="1400">
                <a:latin typeface="Arial Black" panose="020B0A04020102020204" pitchFamily="34" charset="0"/>
              </a:rPr>
              <a:t>: Marker</a:t>
            </a:r>
          </a:p>
          <a:p>
            <a:pPr>
              <a:spcBef>
                <a:spcPct val="0"/>
              </a:spcBef>
              <a:buClrTx/>
              <a:buFontTx/>
              <a:buNone/>
            </a:pPr>
            <a:r>
              <a:rPr lang="en-US" altLang="en-US" sz="1400">
                <a:solidFill>
                  <a:srgbClr val="FF3300"/>
                </a:solidFill>
                <a:latin typeface="Arial Black" panose="020B0A04020102020204" pitchFamily="34" charset="0"/>
              </a:rPr>
              <a:t>A-1</a:t>
            </a:r>
            <a:r>
              <a:rPr lang="en-US" altLang="en-US" sz="1400">
                <a:latin typeface="Arial Black" panose="020B0A04020102020204" pitchFamily="34" charset="0"/>
              </a:rPr>
              <a:t>: Allele 1 Fragments</a:t>
            </a:r>
          </a:p>
          <a:p>
            <a:pPr>
              <a:spcBef>
                <a:spcPct val="0"/>
              </a:spcBef>
              <a:buClrTx/>
              <a:buFontTx/>
              <a:buNone/>
            </a:pPr>
            <a:r>
              <a:rPr lang="en-US" altLang="en-US" sz="1400">
                <a:solidFill>
                  <a:srgbClr val="FF3300"/>
                </a:solidFill>
                <a:latin typeface="Arial Black" panose="020B0A04020102020204" pitchFamily="34" charset="0"/>
              </a:rPr>
              <a:t>A-2</a:t>
            </a:r>
            <a:r>
              <a:rPr lang="en-US" altLang="en-US" sz="1400">
                <a:latin typeface="Arial Black" panose="020B0A04020102020204" pitchFamily="34" charset="0"/>
              </a:rPr>
              <a:t>: Allele 2 Fragments</a:t>
            </a:r>
          </a:p>
        </p:txBody>
      </p:sp>
      <p:sp>
        <p:nvSpPr>
          <p:cNvPr id="41011" name="Rectangle 66"/>
          <p:cNvSpPr>
            <a:spLocks noChangeArrowheads="1"/>
          </p:cNvSpPr>
          <p:nvPr/>
        </p:nvSpPr>
        <p:spPr bwMode="auto">
          <a:xfrm>
            <a:off x="2166938" y="5287963"/>
            <a:ext cx="2438400" cy="8382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79500"/>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endParaRPr lang="en-US" altLang="en-US"/>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8163"/>
                                        </p:tgtEl>
                                        <p:attrNameLst>
                                          <p:attrName>style.visibility</p:attrName>
                                        </p:attrNameLst>
                                      </p:cBhvr>
                                      <p:to>
                                        <p:strVal val="visible"/>
                                      </p:to>
                                    </p:set>
                                    <p:animEffect transition="in" filter="dissolve">
                                      <p:cBhvr>
                                        <p:cTn id="7" dur="500"/>
                                        <p:tgtEl>
                                          <p:spTgt spid="48163"/>
                                        </p:tgtEl>
                                      </p:cBhvr>
                                    </p:animEffect>
                                  </p:childTnLst>
                                </p:cTn>
                              </p:par>
                              <p:par>
                                <p:cTn id="8" presetID="9" presetClass="entr" presetSubtype="0" fill="hold" grpId="0" nodeType="withEffect">
                                  <p:stCondLst>
                                    <p:cond delay="0"/>
                                  </p:stCondLst>
                                  <p:childTnLst>
                                    <p:set>
                                      <p:cBhvr>
                                        <p:cTn id="9" dur="1" fill="hold">
                                          <p:stCondLst>
                                            <p:cond delay="0"/>
                                          </p:stCondLst>
                                        </p:cTn>
                                        <p:tgtEl>
                                          <p:spTgt spid="48164"/>
                                        </p:tgtEl>
                                        <p:attrNameLst>
                                          <p:attrName>style.visibility</p:attrName>
                                        </p:attrNameLst>
                                      </p:cBhvr>
                                      <p:to>
                                        <p:strVal val="visible"/>
                                      </p:to>
                                    </p:set>
                                    <p:animEffect transition="in" filter="dissolve">
                                      <p:cBhvr>
                                        <p:cTn id="10" dur="500"/>
                                        <p:tgtEl>
                                          <p:spTgt spid="48164"/>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816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816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8161"/>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48165"/>
                                        </p:tgtEl>
                                        <p:attrNameLst>
                                          <p:attrName>style.visibility</p:attrName>
                                        </p:attrNameLst>
                                      </p:cBhvr>
                                      <p:to>
                                        <p:strVal val="visible"/>
                                      </p:to>
                                    </p:set>
                                    <p:animEffect transition="in" filter="dissolve">
                                      <p:cBhvr>
                                        <p:cTn id="23" dur="500"/>
                                        <p:tgtEl>
                                          <p:spTgt spid="48165"/>
                                        </p:tgtEl>
                                      </p:cBhvr>
                                    </p:animEffect>
                                  </p:childTnLst>
                                </p:cTn>
                              </p:par>
                              <p:par>
                                <p:cTn id="24" presetID="9" presetClass="entr" presetSubtype="0" fill="hold" grpId="0" nodeType="withEffect">
                                  <p:stCondLst>
                                    <p:cond delay="0"/>
                                  </p:stCondLst>
                                  <p:childTnLst>
                                    <p:set>
                                      <p:cBhvr>
                                        <p:cTn id="25" dur="1" fill="hold">
                                          <p:stCondLst>
                                            <p:cond delay="0"/>
                                          </p:stCondLst>
                                        </p:cTn>
                                        <p:tgtEl>
                                          <p:spTgt spid="48166"/>
                                        </p:tgtEl>
                                        <p:attrNameLst>
                                          <p:attrName>style.visibility</p:attrName>
                                        </p:attrNameLst>
                                      </p:cBhvr>
                                      <p:to>
                                        <p:strVal val="visible"/>
                                      </p:to>
                                    </p:set>
                                    <p:animEffect transition="in" filter="dissolve">
                                      <p:cBhvr>
                                        <p:cTn id="26" dur="500"/>
                                        <p:tgtEl>
                                          <p:spTgt spid="48166"/>
                                        </p:tgtEl>
                                      </p:cBhvr>
                                    </p:animEffect>
                                  </p:childTnLst>
                                </p:cTn>
                              </p:par>
                              <p:par>
                                <p:cTn id="27" presetID="9" presetClass="entr" presetSubtype="0" fill="hold" grpId="0" nodeType="withEffect">
                                  <p:stCondLst>
                                    <p:cond delay="0"/>
                                  </p:stCondLst>
                                  <p:childTnLst>
                                    <p:set>
                                      <p:cBhvr>
                                        <p:cTn id="28" dur="1" fill="hold">
                                          <p:stCondLst>
                                            <p:cond delay="0"/>
                                          </p:stCondLst>
                                        </p:cTn>
                                        <p:tgtEl>
                                          <p:spTgt spid="48167"/>
                                        </p:tgtEl>
                                        <p:attrNameLst>
                                          <p:attrName>style.visibility</p:attrName>
                                        </p:attrNameLst>
                                      </p:cBhvr>
                                      <p:to>
                                        <p:strVal val="visible"/>
                                      </p:to>
                                    </p:set>
                                    <p:animEffect transition="in" filter="dissolve">
                                      <p:cBhvr>
                                        <p:cTn id="29" dur="500"/>
                                        <p:tgtEl>
                                          <p:spTgt spid="48167"/>
                                        </p:tgtEl>
                                      </p:cBhvr>
                                    </p:animEffect>
                                  </p:childTnLst>
                                </p:cTn>
                              </p:par>
                              <p:par>
                                <p:cTn id="30" presetID="9" presetClass="entr" presetSubtype="0" fill="hold" grpId="0" nodeType="withEffect">
                                  <p:stCondLst>
                                    <p:cond delay="0"/>
                                  </p:stCondLst>
                                  <p:childTnLst>
                                    <p:set>
                                      <p:cBhvr>
                                        <p:cTn id="31" dur="1" fill="hold">
                                          <p:stCondLst>
                                            <p:cond delay="0"/>
                                          </p:stCondLst>
                                        </p:cTn>
                                        <p:tgtEl>
                                          <p:spTgt spid="48168"/>
                                        </p:tgtEl>
                                        <p:attrNameLst>
                                          <p:attrName>style.visibility</p:attrName>
                                        </p:attrNameLst>
                                      </p:cBhvr>
                                      <p:to>
                                        <p:strVal val="visible"/>
                                      </p:to>
                                    </p:set>
                                    <p:animEffect transition="in" filter="dissolve">
                                      <p:cBhvr>
                                        <p:cTn id="32" dur="500"/>
                                        <p:tgtEl>
                                          <p:spTgt spid="48168"/>
                                        </p:tgtEl>
                                      </p:cBhvr>
                                    </p:animEffect>
                                  </p:childTnLst>
                                </p:cTn>
                              </p:par>
                              <p:par>
                                <p:cTn id="33" presetID="9" presetClass="entr" presetSubtype="0" fill="hold" grpId="0" nodeType="withEffect">
                                  <p:stCondLst>
                                    <p:cond delay="0"/>
                                  </p:stCondLst>
                                  <p:childTnLst>
                                    <p:set>
                                      <p:cBhvr>
                                        <p:cTn id="34" dur="1" fill="hold">
                                          <p:stCondLst>
                                            <p:cond delay="0"/>
                                          </p:stCondLst>
                                        </p:cTn>
                                        <p:tgtEl>
                                          <p:spTgt spid="48169"/>
                                        </p:tgtEl>
                                        <p:attrNameLst>
                                          <p:attrName>style.visibility</p:attrName>
                                        </p:attrNameLst>
                                      </p:cBhvr>
                                      <p:to>
                                        <p:strVal val="visible"/>
                                      </p:to>
                                    </p:set>
                                    <p:animEffect transition="in" filter="dissolve">
                                      <p:cBhvr>
                                        <p:cTn id="35" dur="500"/>
                                        <p:tgtEl>
                                          <p:spTgt spid="48169"/>
                                        </p:tgtEl>
                                      </p:cBhvr>
                                    </p:animEffect>
                                  </p:childTnLst>
                                </p:cTn>
                              </p:par>
                              <p:par>
                                <p:cTn id="36" presetID="9" presetClass="entr" presetSubtype="0" fill="hold" grpId="0" nodeType="withEffect">
                                  <p:stCondLst>
                                    <p:cond delay="0"/>
                                  </p:stCondLst>
                                  <p:childTnLst>
                                    <p:set>
                                      <p:cBhvr>
                                        <p:cTn id="37" dur="1" fill="hold">
                                          <p:stCondLst>
                                            <p:cond delay="0"/>
                                          </p:stCondLst>
                                        </p:cTn>
                                        <p:tgtEl>
                                          <p:spTgt spid="48171"/>
                                        </p:tgtEl>
                                        <p:attrNameLst>
                                          <p:attrName>style.visibility</p:attrName>
                                        </p:attrNameLst>
                                      </p:cBhvr>
                                      <p:to>
                                        <p:strVal val="visible"/>
                                      </p:to>
                                    </p:set>
                                    <p:animEffect transition="in" filter="dissolve">
                                      <p:cBhvr>
                                        <p:cTn id="38" dur="500"/>
                                        <p:tgtEl>
                                          <p:spTgt spid="48171"/>
                                        </p:tgtEl>
                                      </p:cBhvr>
                                    </p:animEffect>
                                  </p:childTnLst>
                                </p:cTn>
                              </p:par>
                              <p:par>
                                <p:cTn id="39" presetID="9" presetClass="entr" presetSubtype="0" fill="hold" nodeType="withEffect">
                                  <p:stCondLst>
                                    <p:cond delay="0"/>
                                  </p:stCondLst>
                                  <p:childTnLst>
                                    <p:set>
                                      <p:cBhvr>
                                        <p:cTn id="40" dur="1" fill="hold">
                                          <p:stCondLst>
                                            <p:cond delay="0"/>
                                          </p:stCondLst>
                                        </p:cTn>
                                        <p:tgtEl>
                                          <p:spTgt spid="48170"/>
                                        </p:tgtEl>
                                        <p:attrNameLst>
                                          <p:attrName>style.visibility</p:attrName>
                                        </p:attrNameLst>
                                      </p:cBhvr>
                                      <p:to>
                                        <p:strVal val="visible"/>
                                      </p:to>
                                    </p:set>
                                    <p:animEffect transition="in" filter="dissolve">
                                      <p:cBhvr>
                                        <p:cTn id="41" dur="500"/>
                                        <p:tgtEl>
                                          <p:spTgt spid="48170"/>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9" presetClass="entr" presetSubtype="0" fill="hold" grpId="0" nodeType="clickEffect">
                                  <p:stCondLst>
                                    <p:cond delay="0"/>
                                  </p:stCondLst>
                                  <p:childTnLst>
                                    <p:set>
                                      <p:cBhvr>
                                        <p:cTn id="45" dur="1" fill="hold">
                                          <p:stCondLst>
                                            <p:cond delay="0"/>
                                          </p:stCondLst>
                                        </p:cTn>
                                        <p:tgtEl>
                                          <p:spTgt spid="48175"/>
                                        </p:tgtEl>
                                        <p:attrNameLst>
                                          <p:attrName>style.visibility</p:attrName>
                                        </p:attrNameLst>
                                      </p:cBhvr>
                                      <p:to>
                                        <p:strVal val="visible"/>
                                      </p:to>
                                    </p:set>
                                    <p:animEffect transition="in" filter="dissolve">
                                      <p:cBhvr>
                                        <p:cTn id="46" dur="1000"/>
                                        <p:tgtEl>
                                          <p:spTgt spid="48175"/>
                                        </p:tgtEl>
                                      </p:cBhvr>
                                    </p:animEffect>
                                  </p:childTnLst>
                                </p:cTn>
                              </p:par>
                              <p:par>
                                <p:cTn id="47" presetID="9" presetClass="entr" presetSubtype="0" fill="hold" grpId="0" nodeType="withEffect">
                                  <p:stCondLst>
                                    <p:cond delay="0"/>
                                  </p:stCondLst>
                                  <p:childTnLst>
                                    <p:set>
                                      <p:cBhvr>
                                        <p:cTn id="48" dur="1" fill="hold">
                                          <p:stCondLst>
                                            <p:cond delay="0"/>
                                          </p:stCondLst>
                                        </p:cTn>
                                        <p:tgtEl>
                                          <p:spTgt spid="48176"/>
                                        </p:tgtEl>
                                        <p:attrNameLst>
                                          <p:attrName>style.visibility</p:attrName>
                                        </p:attrNameLst>
                                      </p:cBhvr>
                                      <p:to>
                                        <p:strVal val="visible"/>
                                      </p:to>
                                    </p:set>
                                    <p:animEffect transition="in" filter="dissolve">
                                      <p:cBhvr>
                                        <p:cTn id="49" dur="1000"/>
                                        <p:tgtEl>
                                          <p:spTgt spid="48176"/>
                                        </p:tgtEl>
                                      </p:cBhvr>
                                    </p:animEffect>
                                  </p:childTnLst>
                                </p:cTn>
                              </p:par>
                              <p:par>
                                <p:cTn id="50" presetID="9" presetClass="entr" presetSubtype="0" fill="hold" grpId="0" nodeType="withEffect">
                                  <p:stCondLst>
                                    <p:cond delay="0"/>
                                  </p:stCondLst>
                                  <p:childTnLst>
                                    <p:set>
                                      <p:cBhvr>
                                        <p:cTn id="51" dur="1" fill="hold">
                                          <p:stCondLst>
                                            <p:cond delay="0"/>
                                          </p:stCondLst>
                                        </p:cTn>
                                        <p:tgtEl>
                                          <p:spTgt spid="48177"/>
                                        </p:tgtEl>
                                        <p:attrNameLst>
                                          <p:attrName>style.visibility</p:attrName>
                                        </p:attrNameLst>
                                      </p:cBhvr>
                                      <p:to>
                                        <p:strVal val="visible"/>
                                      </p:to>
                                    </p:set>
                                    <p:animEffect transition="in" filter="dissolve">
                                      <p:cBhvr>
                                        <p:cTn id="52" dur="1000"/>
                                        <p:tgtEl>
                                          <p:spTgt spid="48177"/>
                                        </p:tgtEl>
                                      </p:cBhvr>
                                    </p:animEffect>
                                  </p:childTnLst>
                                </p:cTn>
                              </p:par>
                              <p:par>
                                <p:cTn id="53" presetID="9" presetClass="entr" presetSubtype="0" fill="hold" grpId="0" nodeType="withEffect">
                                  <p:stCondLst>
                                    <p:cond delay="0"/>
                                  </p:stCondLst>
                                  <p:childTnLst>
                                    <p:set>
                                      <p:cBhvr>
                                        <p:cTn id="54" dur="1" fill="hold">
                                          <p:stCondLst>
                                            <p:cond delay="0"/>
                                          </p:stCondLst>
                                        </p:cTn>
                                        <p:tgtEl>
                                          <p:spTgt spid="48178"/>
                                        </p:tgtEl>
                                        <p:attrNameLst>
                                          <p:attrName>style.visibility</p:attrName>
                                        </p:attrNameLst>
                                      </p:cBhvr>
                                      <p:to>
                                        <p:strVal val="visible"/>
                                      </p:to>
                                    </p:set>
                                    <p:animEffect transition="in" filter="dissolve">
                                      <p:cBhvr>
                                        <p:cTn id="55" dur="1000"/>
                                        <p:tgtEl>
                                          <p:spTgt spid="48178"/>
                                        </p:tgtEl>
                                      </p:cBhvr>
                                    </p:animEffect>
                                  </p:childTnLst>
                                </p:cTn>
                              </p:par>
                              <p:par>
                                <p:cTn id="56" presetID="9" presetClass="entr" presetSubtype="0" fill="hold" grpId="0" nodeType="withEffect">
                                  <p:stCondLst>
                                    <p:cond delay="0"/>
                                  </p:stCondLst>
                                  <p:childTnLst>
                                    <p:set>
                                      <p:cBhvr>
                                        <p:cTn id="57" dur="1" fill="hold">
                                          <p:stCondLst>
                                            <p:cond delay="0"/>
                                          </p:stCondLst>
                                        </p:cTn>
                                        <p:tgtEl>
                                          <p:spTgt spid="48179"/>
                                        </p:tgtEl>
                                        <p:attrNameLst>
                                          <p:attrName>style.visibility</p:attrName>
                                        </p:attrNameLst>
                                      </p:cBhvr>
                                      <p:to>
                                        <p:strVal val="visible"/>
                                      </p:to>
                                    </p:set>
                                    <p:animEffect transition="in" filter="dissolve">
                                      <p:cBhvr>
                                        <p:cTn id="58" dur="1000"/>
                                        <p:tgtEl>
                                          <p:spTgt spid="48179"/>
                                        </p:tgtEl>
                                      </p:cBhvr>
                                    </p:animEffect>
                                  </p:childTnLst>
                                </p:cTn>
                              </p:par>
                              <p:par>
                                <p:cTn id="59" presetID="9" presetClass="entr" presetSubtype="0" fill="hold" grpId="0" nodeType="withEffect">
                                  <p:stCondLst>
                                    <p:cond delay="0"/>
                                  </p:stCondLst>
                                  <p:childTnLst>
                                    <p:set>
                                      <p:cBhvr>
                                        <p:cTn id="60" dur="1" fill="hold">
                                          <p:stCondLst>
                                            <p:cond delay="0"/>
                                          </p:stCondLst>
                                        </p:cTn>
                                        <p:tgtEl>
                                          <p:spTgt spid="48180"/>
                                        </p:tgtEl>
                                        <p:attrNameLst>
                                          <p:attrName>style.visibility</p:attrName>
                                        </p:attrNameLst>
                                      </p:cBhvr>
                                      <p:to>
                                        <p:strVal val="visible"/>
                                      </p:to>
                                    </p:set>
                                    <p:animEffect transition="in" filter="dissolve">
                                      <p:cBhvr>
                                        <p:cTn id="61" dur="1000"/>
                                        <p:tgtEl>
                                          <p:spTgt spid="48180"/>
                                        </p:tgtEl>
                                      </p:cBhvr>
                                    </p:animEffect>
                                  </p:childTnLst>
                                </p:cTn>
                              </p:par>
                              <p:par>
                                <p:cTn id="62" presetID="9" presetClass="entr" presetSubtype="0" fill="hold" grpId="0" nodeType="withEffect">
                                  <p:stCondLst>
                                    <p:cond delay="0"/>
                                  </p:stCondLst>
                                  <p:childTnLst>
                                    <p:set>
                                      <p:cBhvr>
                                        <p:cTn id="63" dur="1" fill="hold">
                                          <p:stCondLst>
                                            <p:cond delay="0"/>
                                          </p:stCondLst>
                                        </p:cTn>
                                        <p:tgtEl>
                                          <p:spTgt spid="48181"/>
                                        </p:tgtEl>
                                        <p:attrNameLst>
                                          <p:attrName>style.visibility</p:attrName>
                                        </p:attrNameLst>
                                      </p:cBhvr>
                                      <p:to>
                                        <p:strVal val="visible"/>
                                      </p:to>
                                    </p:set>
                                    <p:animEffect transition="in" filter="dissolve">
                                      <p:cBhvr>
                                        <p:cTn id="64" dur="1000"/>
                                        <p:tgtEl>
                                          <p:spTgt spid="48181"/>
                                        </p:tgtEl>
                                      </p:cBhvr>
                                    </p:animEffect>
                                  </p:childTnLst>
                                </p:cTn>
                              </p:par>
                              <p:par>
                                <p:cTn id="65" presetID="9" presetClass="entr" presetSubtype="0" fill="hold" grpId="0" nodeType="withEffect">
                                  <p:stCondLst>
                                    <p:cond delay="0"/>
                                  </p:stCondLst>
                                  <p:childTnLst>
                                    <p:set>
                                      <p:cBhvr>
                                        <p:cTn id="66" dur="1" fill="hold">
                                          <p:stCondLst>
                                            <p:cond delay="0"/>
                                          </p:stCondLst>
                                        </p:cTn>
                                        <p:tgtEl>
                                          <p:spTgt spid="48182"/>
                                        </p:tgtEl>
                                        <p:attrNameLst>
                                          <p:attrName>style.visibility</p:attrName>
                                        </p:attrNameLst>
                                      </p:cBhvr>
                                      <p:to>
                                        <p:strVal val="visible"/>
                                      </p:to>
                                    </p:set>
                                    <p:animEffect transition="in" filter="dissolve">
                                      <p:cBhvr>
                                        <p:cTn id="67" dur="1000"/>
                                        <p:tgtEl>
                                          <p:spTgt spid="48182"/>
                                        </p:tgtEl>
                                      </p:cBhvr>
                                    </p:animEffect>
                                  </p:childTnLst>
                                </p:cTn>
                              </p:par>
                              <p:par>
                                <p:cTn id="68" presetID="9" presetClass="entr" presetSubtype="0" fill="hold" grpId="0" nodeType="withEffect">
                                  <p:stCondLst>
                                    <p:cond delay="0"/>
                                  </p:stCondLst>
                                  <p:childTnLst>
                                    <p:set>
                                      <p:cBhvr>
                                        <p:cTn id="69" dur="1" fill="hold">
                                          <p:stCondLst>
                                            <p:cond delay="0"/>
                                          </p:stCondLst>
                                        </p:cTn>
                                        <p:tgtEl>
                                          <p:spTgt spid="48183"/>
                                        </p:tgtEl>
                                        <p:attrNameLst>
                                          <p:attrName>style.visibility</p:attrName>
                                        </p:attrNameLst>
                                      </p:cBhvr>
                                      <p:to>
                                        <p:strVal val="visible"/>
                                      </p:to>
                                    </p:set>
                                    <p:animEffect transition="in" filter="dissolve">
                                      <p:cBhvr>
                                        <p:cTn id="70" dur="1000"/>
                                        <p:tgtEl>
                                          <p:spTgt spid="48183"/>
                                        </p:tgtEl>
                                      </p:cBhvr>
                                    </p:animEffect>
                                  </p:childTnLst>
                                </p:cTn>
                              </p:par>
                              <p:par>
                                <p:cTn id="71" presetID="9" presetClass="entr" presetSubtype="0" fill="hold" grpId="0" nodeType="withEffect">
                                  <p:stCondLst>
                                    <p:cond delay="0"/>
                                  </p:stCondLst>
                                  <p:childTnLst>
                                    <p:set>
                                      <p:cBhvr>
                                        <p:cTn id="72" dur="1" fill="hold">
                                          <p:stCondLst>
                                            <p:cond delay="0"/>
                                          </p:stCondLst>
                                        </p:cTn>
                                        <p:tgtEl>
                                          <p:spTgt spid="48184"/>
                                        </p:tgtEl>
                                        <p:attrNameLst>
                                          <p:attrName>style.visibility</p:attrName>
                                        </p:attrNameLst>
                                      </p:cBhvr>
                                      <p:to>
                                        <p:strVal val="visible"/>
                                      </p:to>
                                    </p:set>
                                    <p:animEffect transition="in" filter="dissolve">
                                      <p:cBhvr>
                                        <p:cTn id="73" dur="1000"/>
                                        <p:tgtEl>
                                          <p:spTgt spid="48184"/>
                                        </p:tgtEl>
                                      </p:cBhvr>
                                    </p:animEffect>
                                  </p:childTnLst>
                                </p:cTn>
                              </p:par>
                              <p:par>
                                <p:cTn id="74" presetID="9" presetClass="entr" presetSubtype="0" fill="hold" grpId="0" nodeType="withEffect">
                                  <p:stCondLst>
                                    <p:cond delay="0"/>
                                  </p:stCondLst>
                                  <p:childTnLst>
                                    <p:set>
                                      <p:cBhvr>
                                        <p:cTn id="75" dur="1" fill="hold">
                                          <p:stCondLst>
                                            <p:cond delay="0"/>
                                          </p:stCondLst>
                                        </p:cTn>
                                        <p:tgtEl>
                                          <p:spTgt spid="48185"/>
                                        </p:tgtEl>
                                        <p:attrNameLst>
                                          <p:attrName>style.visibility</p:attrName>
                                        </p:attrNameLst>
                                      </p:cBhvr>
                                      <p:to>
                                        <p:strVal val="visible"/>
                                      </p:to>
                                    </p:set>
                                    <p:animEffect transition="in" filter="dissolve">
                                      <p:cBhvr>
                                        <p:cTn id="76" dur="1000"/>
                                        <p:tgtEl>
                                          <p:spTgt spid="48185"/>
                                        </p:tgtEl>
                                      </p:cBhvr>
                                    </p:animEffect>
                                  </p:childTnLst>
                                </p:cTn>
                              </p:par>
                              <p:par>
                                <p:cTn id="77" presetID="9" presetClass="entr" presetSubtype="0" fill="hold" grpId="0" nodeType="withEffect">
                                  <p:stCondLst>
                                    <p:cond delay="0"/>
                                  </p:stCondLst>
                                  <p:childTnLst>
                                    <p:set>
                                      <p:cBhvr>
                                        <p:cTn id="78" dur="1" fill="hold">
                                          <p:stCondLst>
                                            <p:cond delay="0"/>
                                          </p:stCondLst>
                                        </p:cTn>
                                        <p:tgtEl>
                                          <p:spTgt spid="48186"/>
                                        </p:tgtEl>
                                        <p:attrNameLst>
                                          <p:attrName>style.visibility</p:attrName>
                                        </p:attrNameLst>
                                      </p:cBhvr>
                                      <p:to>
                                        <p:strVal val="visible"/>
                                      </p:to>
                                    </p:set>
                                    <p:animEffect transition="in" filter="dissolve">
                                      <p:cBhvr>
                                        <p:cTn id="79" dur="1000"/>
                                        <p:tgtEl>
                                          <p:spTgt spid="48186"/>
                                        </p:tgtEl>
                                      </p:cBhvr>
                                    </p:animEffect>
                                  </p:childTnLst>
                                </p:cTn>
                              </p:par>
                              <p:par>
                                <p:cTn id="80" presetID="9" presetClass="entr" presetSubtype="0" fill="hold" grpId="0" nodeType="withEffect">
                                  <p:stCondLst>
                                    <p:cond delay="0"/>
                                  </p:stCondLst>
                                  <p:childTnLst>
                                    <p:set>
                                      <p:cBhvr>
                                        <p:cTn id="81" dur="1" fill="hold">
                                          <p:stCondLst>
                                            <p:cond delay="0"/>
                                          </p:stCondLst>
                                        </p:cTn>
                                        <p:tgtEl>
                                          <p:spTgt spid="48187"/>
                                        </p:tgtEl>
                                        <p:attrNameLst>
                                          <p:attrName>style.visibility</p:attrName>
                                        </p:attrNameLst>
                                      </p:cBhvr>
                                      <p:to>
                                        <p:strVal val="visible"/>
                                      </p:to>
                                    </p:set>
                                    <p:animEffect transition="in" filter="dissolve">
                                      <p:cBhvr>
                                        <p:cTn id="82" dur="1000"/>
                                        <p:tgtEl>
                                          <p:spTgt spid="48187"/>
                                        </p:tgtEl>
                                      </p:cBhvr>
                                    </p:animEffect>
                                  </p:childTnLst>
                                </p:cTn>
                              </p:par>
                              <p:par>
                                <p:cTn id="83" presetID="9" presetClass="entr" presetSubtype="0" fill="hold" grpId="0" nodeType="withEffect">
                                  <p:stCondLst>
                                    <p:cond delay="0"/>
                                  </p:stCondLst>
                                  <p:childTnLst>
                                    <p:set>
                                      <p:cBhvr>
                                        <p:cTn id="84" dur="1" fill="hold">
                                          <p:stCondLst>
                                            <p:cond delay="0"/>
                                          </p:stCondLst>
                                        </p:cTn>
                                        <p:tgtEl>
                                          <p:spTgt spid="48188"/>
                                        </p:tgtEl>
                                        <p:attrNameLst>
                                          <p:attrName>style.visibility</p:attrName>
                                        </p:attrNameLst>
                                      </p:cBhvr>
                                      <p:to>
                                        <p:strVal val="visible"/>
                                      </p:to>
                                    </p:set>
                                    <p:animEffect transition="in" filter="dissolve">
                                      <p:cBhvr>
                                        <p:cTn id="85" dur="1000"/>
                                        <p:tgtEl>
                                          <p:spTgt spid="481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63" grpId="0"/>
      <p:bldP spid="48164" grpId="0"/>
      <p:bldP spid="48165" grpId="0"/>
      <p:bldP spid="48166" grpId="0"/>
      <p:bldP spid="48167" grpId="0"/>
      <p:bldP spid="48168" grpId="0"/>
      <p:bldP spid="48169" grpId="0"/>
      <p:bldP spid="48171" grpId="0"/>
      <p:bldP spid="48175" grpId="0" animBg="1"/>
      <p:bldP spid="48176" grpId="0" animBg="1"/>
      <p:bldP spid="48177" grpId="0" animBg="1"/>
      <p:bldP spid="48178" grpId="0" animBg="1"/>
      <p:bldP spid="48179" grpId="0" animBg="1"/>
      <p:bldP spid="48180" grpId="0" animBg="1"/>
      <p:bldP spid="48181" grpId="0" animBg="1"/>
      <p:bldP spid="48182" grpId="0" animBg="1"/>
      <p:bldP spid="48183" grpId="0" animBg="1"/>
      <p:bldP spid="48184" grpId="0" animBg="1"/>
      <p:bldP spid="48185" grpId="0" animBg="1"/>
      <p:bldP spid="48186" grpId="0" animBg="1"/>
      <p:bldP spid="48187" grpId="0" animBg="1"/>
      <p:bldP spid="48188" grpId="0" animBg="1"/>
    </p:bldLst>
  </p:timing>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1986" name="Text Box 4"/>
          <p:cNvSpPr txBox="1">
            <a:spLocks noChangeArrowheads="1"/>
          </p:cNvSpPr>
          <p:nvPr/>
        </p:nvSpPr>
        <p:spPr bwMode="auto">
          <a:xfrm>
            <a:off x="3565525" y="6503988"/>
            <a:ext cx="184150" cy="503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79500"/>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endParaRPr lang="en-US" altLang="en-US"/>
          </a:p>
        </p:txBody>
      </p:sp>
      <p:sp>
        <p:nvSpPr>
          <p:cNvPr id="41987" name="Rectangle 5"/>
          <p:cNvSpPr>
            <a:spLocks noGrp="1" noChangeArrowheads="1"/>
          </p:cNvSpPr>
          <p:nvPr>
            <p:ph type="body" idx="1"/>
          </p:nvPr>
        </p:nvSpPr>
        <p:spPr>
          <a:xfrm>
            <a:off x="787400" y="1358900"/>
            <a:ext cx="7493000" cy="4572000"/>
          </a:xfrm>
          <a:noFill/>
        </p:spPr>
        <p:txBody>
          <a:bodyPr/>
          <a:lstStyle/>
          <a:p>
            <a:pPr>
              <a:lnSpc>
                <a:spcPct val="85000"/>
              </a:lnSpc>
              <a:spcBef>
                <a:spcPct val="0"/>
              </a:spcBef>
              <a:tabLst>
                <a:tab pos="400050" algn="l"/>
              </a:tabLst>
            </a:pPr>
            <a:r>
              <a:rPr lang="en-US" altLang="en-US" sz="2800" smtClean="0">
                <a:solidFill>
                  <a:srgbClr val="079500"/>
                </a:solidFill>
              </a:rPr>
              <a:t>Why incubate at 37°C?</a:t>
            </a:r>
          </a:p>
          <a:p>
            <a:pPr>
              <a:lnSpc>
                <a:spcPct val="85000"/>
              </a:lnSpc>
              <a:spcBef>
                <a:spcPct val="0"/>
              </a:spcBef>
              <a:tabLst>
                <a:tab pos="400050" algn="l"/>
              </a:tabLst>
            </a:pPr>
            <a:endParaRPr lang="en-US" altLang="en-US" sz="2800" smtClean="0">
              <a:solidFill>
                <a:srgbClr val="079500"/>
              </a:solidFill>
            </a:endParaRPr>
          </a:p>
          <a:p>
            <a:pPr marL="400050" lvl="1" indent="0">
              <a:lnSpc>
                <a:spcPct val="85000"/>
              </a:lnSpc>
              <a:spcBef>
                <a:spcPct val="0"/>
              </a:spcBef>
              <a:buFontTx/>
              <a:buNone/>
              <a:tabLst>
                <a:tab pos="400050" algn="l"/>
              </a:tabLst>
            </a:pPr>
            <a:r>
              <a:rPr lang="en-US" altLang="en-US" sz="2400" smtClean="0">
                <a:solidFill>
                  <a:schemeClr val="tx1"/>
                </a:solidFill>
              </a:rPr>
              <a:t>Body temperature is optimal for these and most other enzymes</a:t>
            </a:r>
          </a:p>
          <a:p>
            <a:pPr>
              <a:lnSpc>
                <a:spcPct val="85000"/>
              </a:lnSpc>
              <a:spcBef>
                <a:spcPct val="0"/>
              </a:spcBef>
              <a:tabLst>
                <a:tab pos="400050" algn="l"/>
              </a:tabLst>
            </a:pPr>
            <a:endParaRPr lang="en-US" altLang="en-US" sz="2800" smtClean="0"/>
          </a:p>
          <a:p>
            <a:pPr>
              <a:lnSpc>
                <a:spcPct val="85000"/>
              </a:lnSpc>
              <a:spcBef>
                <a:spcPct val="0"/>
              </a:spcBef>
              <a:tabLst>
                <a:tab pos="400050" algn="l"/>
              </a:tabLst>
            </a:pPr>
            <a:endParaRPr lang="en-US" altLang="en-US" sz="2800" smtClean="0"/>
          </a:p>
          <a:p>
            <a:pPr>
              <a:lnSpc>
                <a:spcPct val="85000"/>
              </a:lnSpc>
              <a:spcBef>
                <a:spcPct val="0"/>
              </a:spcBef>
              <a:tabLst>
                <a:tab pos="400050" algn="l"/>
              </a:tabLst>
            </a:pPr>
            <a:r>
              <a:rPr lang="en-US" altLang="en-US" sz="2800" smtClean="0">
                <a:solidFill>
                  <a:srgbClr val="079500"/>
                </a:solidFill>
              </a:rPr>
              <a:t>What happens if the temperature is too hot or cool? </a:t>
            </a:r>
          </a:p>
          <a:p>
            <a:pPr>
              <a:lnSpc>
                <a:spcPct val="85000"/>
              </a:lnSpc>
              <a:spcBef>
                <a:spcPct val="0"/>
              </a:spcBef>
              <a:tabLst>
                <a:tab pos="400050" algn="l"/>
              </a:tabLst>
            </a:pPr>
            <a:endParaRPr lang="en-US" altLang="en-US" sz="2800" smtClean="0"/>
          </a:p>
          <a:p>
            <a:pPr marL="400050" lvl="1" indent="0">
              <a:lnSpc>
                <a:spcPct val="85000"/>
              </a:lnSpc>
              <a:spcBef>
                <a:spcPct val="0"/>
              </a:spcBef>
              <a:buFontTx/>
              <a:buNone/>
              <a:tabLst>
                <a:tab pos="400050" algn="l"/>
              </a:tabLst>
            </a:pPr>
            <a:r>
              <a:rPr lang="en-US" altLang="en-US" sz="2400" i="1" smtClean="0">
                <a:solidFill>
                  <a:schemeClr val="tx1"/>
                </a:solidFill>
              </a:rPr>
              <a:t>Too hot</a:t>
            </a:r>
            <a:r>
              <a:rPr lang="en-US" altLang="en-US" sz="2400" smtClean="0">
                <a:solidFill>
                  <a:schemeClr val="tx1"/>
                </a:solidFill>
              </a:rPr>
              <a:t> = enzyme may be denatured (killed)</a:t>
            </a:r>
          </a:p>
          <a:p>
            <a:pPr marL="400050" lvl="1" indent="0">
              <a:lnSpc>
                <a:spcPct val="85000"/>
              </a:lnSpc>
              <a:spcBef>
                <a:spcPct val="0"/>
              </a:spcBef>
              <a:buFontTx/>
              <a:buNone/>
              <a:tabLst>
                <a:tab pos="400050" algn="l"/>
              </a:tabLst>
            </a:pPr>
            <a:endParaRPr lang="en-US" altLang="en-US" sz="2400" smtClean="0">
              <a:solidFill>
                <a:schemeClr val="tx1"/>
              </a:solidFill>
            </a:endParaRPr>
          </a:p>
          <a:p>
            <a:pPr marL="400050" lvl="1" indent="0">
              <a:lnSpc>
                <a:spcPct val="85000"/>
              </a:lnSpc>
              <a:spcBef>
                <a:spcPct val="0"/>
              </a:spcBef>
              <a:buFontTx/>
              <a:buNone/>
              <a:tabLst>
                <a:tab pos="400050" algn="l"/>
              </a:tabLst>
            </a:pPr>
            <a:r>
              <a:rPr lang="en-US" altLang="en-US" sz="2400" i="1" smtClean="0">
                <a:solidFill>
                  <a:schemeClr val="tx1"/>
                </a:solidFill>
              </a:rPr>
              <a:t>Too cool</a:t>
            </a:r>
            <a:r>
              <a:rPr lang="en-US" altLang="en-US" sz="2400" smtClean="0">
                <a:solidFill>
                  <a:schemeClr val="tx1"/>
                </a:solidFill>
              </a:rPr>
              <a:t> = enzyme activity lowered, requiring longer digestion time</a:t>
            </a:r>
          </a:p>
        </p:txBody>
      </p:sp>
      <p:sp>
        <p:nvSpPr>
          <p:cNvPr id="41988" name="Title 1"/>
          <p:cNvSpPr txBox="1">
            <a:spLocks/>
          </p:cNvSpPr>
          <p:nvPr/>
        </p:nvSpPr>
        <p:spPr bwMode="auto">
          <a:xfrm>
            <a:off x="736600" y="431800"/>
            <a:ext cx="6934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79500"/>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r>
              <a:rPr lang="en-US" altLang="en-US" sz="2800">
                <a:solidFill>
                  <a:schemeClr val="bg2"/>
                </a:solidFill>
              </a:rPr>
              <a:t>DNA Digestion Temperature</a:t>
            </a:r>
          </a:p>
        </p:txBody>
      </p:sp>
    </p:spTree>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US" altLang="en-US" b="1" smtClean="0">
                <a:solidFill>
                  <a:schemeClr val="tx1"/>
                </a:solidFill>
              </a:rPr>
              <a:t>What is Pop Culture?</a:t>
            </a:r>
          </a:p>
        </p:txBody>
      </p:sp>
      <p:sp>
        <p:nvSpPr>
          <p:cNvPr id="5123" name="Rectangle 4"/>
          <p:cNvSpPr>
            <a:spLocks noChangeArrowheads="1"/>
          </p:cNvSpPr>
          <p:nvPr/>
        </p:nvSpPr>
        <p:spPr bwMode="auto">
          <a:xfrm>
            <a:off x="2078038" y="2044700"/>
            <a:ext cx="5060950" cy="1938338"/>
          </a:xfrm>
          <a:prstGeom prst="rect">
            <a:avLst/>
          </a:prstGeom>
          <a:ln w="76200">
            <a:headEnd/>
            <a:tailEnd/>
          </a:ln>
        </p:spPr>
        <p:style>
          <a:lnRef idx="2">
            <a:schemeClr val="accent1"/>
          </a:lnRef>
          <a:fillRef idx="1">
            <a:schemeClr val="lt1"/>
          </a:fillRef>
          <a:effectRef idx="0">
            <a:schemeClr val="accent1"/>
          </a:effectRef>
          <a:fontRef idx="minor">
            <a:schemeClr val="dk1"/>
          </a:fontRef>
        </p:style>
        <p:txBody>
          <a:bodyPr>
            <a:spAutoFit/>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ctr">
              <a:defRPr/>
            </a:pPr>
            <a:r>
              <a:rPr lang="en-US" altLang="en-US" b="1" dirty="0" smtClean="0"/>
              <a:t>Pop Culture is the entirety of ideas, perspectives, attitudes, images, and other phenomena that are within the mainstream of a given culture.</a:t>
            </a:r>
          </a:p>
        </p:txBody>
      </p:sp>
      <p:pic>
        <p:nvPicPr>
          <p:cNvPr id="6148" name="Picture 5" descr="https://upload.wikimedia.org/wikipedia/commons/thumb/4/40/Youtube_icon.svg/256px-Youtube_icon.sv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8913" y="2870200"/>
            <a:ext cx="1193800" cy="1195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9" name="AutoShape 7" descr="https://upload.wikimedia.org/wikipedia/commons/d/db/Twitter.svg"/>
          <p:cNvSpPr>
            <a:spLocks noChangeAspect="1" noChangeArrowheads="1"/>
          </p:cNvSpPr>
          <p:nvPr/>
        </p:nvSpPr>
        <p:spPr bwMode="auto">
          <a:xfrm>
            <a:off x="176213" y="-1825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79500"/>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endParaRPr lang="en-US" altLang="en-US"/>
          </a:p>
        </p:txBody>
      </p:sp>
      <p:sp>
        <p:nvSpPr>
          <p:cNvPr id="6150" name="AutoShape 9" descr="https://upload.wikimedia.org/wikipedia/commons/d/db/Twitter.svg"/>
          <p:cNvSpPr>
            <a:spLocks noChangeAspect="1" noChangeArrowheads="1"/>
          </p:cNvSpPr>
          <p:nvPr/>
        </p:nvSpPr>
        <p:spPr bwMode="auto">
          <a:xfrm>
            <a:off x="328613" y="-301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79500"/>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endParaRPr lang="en-US" altLang="en-US"/>
          </a:p>
        </p:txBody>
      </p:sp>
      <p:sp>
        <p:nvSpPr>
          <p:cNvPr id="6151" name="AutoShape 11" descr="https://upload.wikimedia.org/wikipedia/commons/d/db/Twitter.svg"/>
          <p:cNvSpPr>
            <a:spLocks noChangeAspect="1" noChangeArrowheads="1"/>
          </p:cNvSpPr>
          <p:nvPr/>
        </p:nvSpPr>
        <p:spPr bwMode="auto">
          <a:xfrm>
            <a:off x="481013" y="1222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79500"/>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endParaRPr lang="en-US" altLang="en-US"/>
          </a:p>
        </p:txBody>
      </p:sp>
      <p:pic>
        <p:nvPicPr>
          <p:cNvPr id="6152" name="Picture 12"/>
          <p:cNvPicPr>
            <a:picLocks noChangeAspect="1" noChangeArrowheads="1"/>
          </p:cNvPicPr>
          <p:nvPr/>
        </p:nvPicPr>
        <p:blipFill>
          <a:blip r:embed="rId4">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4184650" y="4724400"/>
            <a:ext cx="1219200" cy="121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53" name="Picture 13"/>
          <p:cNvPicPr>
            <a:picLocks noChangeAspect="1" noChangeArrowheads="1"/>
          </p:cNvPicPr>
          <p:nvPr/>
        </p:nvPicPr>
        <p:blipFill>
          <a:blip r:embed="rId5">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7743825" y="2857500"/>
            <a:ext cx="1127125" cy="11255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35" name="Picture 1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467778" y="4768309"/>
            <a:ext cx="1668730" cy="94730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Lst>
        </p:spPr>
      </p:pic>
      <p:pic>
        <p:nvPicPr>
          <p:cNvPr id="6155" name="Picture 17" descr="https://upload.wikimedia.org/wikipedia/commons/e/e8/Survivor_Bermuda_Logo.jpeg"/>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408863" y="1236663"/>
            <a:ext cx="1735137" cy="116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9" name="Picture 19" descr="http://orig05.deviantart.net/ed19/f/2013/135/3/4/small_tattoos_for_women_by_princerafflesia-d65d103.jp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9762" t="25719" b="35183"/>
          <a:stretch/>
        </p:blipFill>
        <p:spPr bwMode="auto">
          <a:xfrm>
            <a:off x="6192982" y="4625938"/>
            <a:ext cx="1692165" cy="109920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6157" name="Picture 21" descr="https://upload.wikimedia.org/wikipedia/commons/thumb/7/7d/CSI_Logo.svg/2000px-CSI_Logo.svg.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9538" y="1425575"/>
            <a:ext cx="1514475"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123"/>
                                        </p:tgtEl>
                                        <p:attrNameLst>
                                          <p:attrName>style.visibility</p:attrName>
                                        </p:attrNameLst>
                                      </p:cBhvr>
                                      <p:to>
                                        <p:strVal val="visible"/>
                                      </p:to>
                                    </p:set>
                                    <p:anim calcmode="lin" valueType="num">
                                      <p:cBhvr>
                                        <p:cTn id="7" dur="500" fill="hold"/>
                                        <p:tgtEl>
                                          <p:spTgt spid="5123"/>
                                        </p:tgtEl>
                                        <p:attrNameLst>
                                          <p:attrName>ppt_w</p:attrName>
                                        </p:attrNameLst>
                                      </p:cBhvr>
                                      <p:tavLst>
                                        <p:tav tm="0">
                                          <p:val>
                                            <p:fltVal val="0"/>
                                          </p:val>
                                        </p:tav>
                                        <p:tav tm="100000">
                                          <p:val>
                                            <p:strVal val="#ppt_w"/>
                                          </p:val>
                                        </p:tav>
                                      </p:tavLst>
                                    </p:anim>
                                    <p:anim calcmode="lin" valueType="num">
                                      <p:cBhvr>
                                        <p:cTn id="8" dur="500" fill="hold"/>
                                        <p:tgtEl>
                                          <p:spTgt spid="5123"/>
                                        </p:tgtEl>
                                        <p:attrNameLst>
                                          <p:attrName>ppt_h</p:attrName>
                                        </p:attrNameLst>
                                      </p:cBhvr>
                                      <p:tavLst>
                                        <p:tav tm="0">
                                          <p:val>
                                            <p:fltVal val="0"/>
                                          </p:val>
                                        </p:tav>
                                        <p:tav tm="100000">
                                          <p:val>
                                            <p:strVal val="#ppt_h"/>
                                          </p:val>
                                        </p:tav>
                                      </p:tavLst>
                                    </p:anim>
                                    <p:animEffect transition="in" filter="fade">
                                      <p:cBhvr>
                                        <p:cTn id="9" dur="500"/>
                                        <p:tgtEl>
                                          <p:spTgt spid="5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animBg="1"/>
    </p:bldLst>
  </p:timing>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3010" name="Text Box 5"/>
          <p:cNvSpPr txBox="1">
            <a:spLocks noChangeArrowheads="1"/>
          </p:cNvSpPr>
          <p:nvPr/>
        </p:nvSpPr>
        <p:spPr bwMode="auto">
          <a:xfrm>
            <a:off x="3565525" y="6503988"/>
            <a:ext cx="184150" cy="503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79500"/>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endParaRPr lang="en-US" altLang="en-US"/>
          </a:p>
        </p:txBody>
      </p:sp>
      <p:sp>
        <p:nvSpPr>
          <p:cNvPr id="43011" name="Title 1"/>
          <p:cNvSpPr txBox="1">
            <a:spLocks/>
          </p:cNvSpPr>
          <p:nvPr/>
        </p:nvSpPr>
        <p:spPr bwMode="auto">
          <a:xfrm>
            <a:off x="762000" y="406400"/>
            <a:ext cx="6934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79500"/>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r>
              <a:rPr lang="en-US" altLang="en-US" sz="2800">
                <a:solidFill>
                  <a:schemeClr val="bg2"/>
                </a:solidFill>
              </a:rPr>
              <a:t>How to load an agarose gel</a:t>
            </a:r>
          </a:p>
        </p:txBody>
      </p:sp>
      <p:pic>
        <p:nvPicPr>
          <p:cNvPr id="3" name="HD1 Agarose Gel Electrophoresis.mp4">
            <a:hlinkClick r:id="" action="ppaction://media"/>
          </p:cNvPr>
          <p:cNvPicPr>
            <a:picLocks noGrp="1" noRot="1" noChangeAspect="1"/>
          </p:cNvPicPr>
          <p:nvPr>
            <p:ph idx="1"/>
            <a:videoFile r:link="rId1"/>
          </p:nvPr>
        </p:nvPicPr>
        <p:blipFill>
          <a:blip r:embed="rId4">
            <a:extLst>
              <a:ext uri="{28A0092B-C50C-407E-A947-70E740481C1C}">
                <a14:useLocalDpi xmlns:a14="http://schemas.microsoft.com/office/drawing/2010/main" val="0"/>
              </a:ext>
            </a:extLst>
          </a:blip>
          <a:srcRect/>
          <a:stretch>
            <a:fillRect/>
          </a:stretch>
        </p:blipFill>
        <p:spPr>
          <a:xfrm>
            <a:off x="1131888" y="1287463"/>
            <a:ext cx="6353175" cy="4765675"/>
          </a:xfrm>
        </p:spPr>
      </p:pic>
    </p:spTree>
  </p:cSld>
  <p:clrMapOvr>
    <a:masterClrMapping/>
  </p:clrMapOvr>
  <p:transition spd="slow"/>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3"/>
                                        </p:tgtEl>
                                      </p:cBhvr>
                                    </p:cmd>
                                  </p:childTnLst>
                                </p:cTn>
                              </p:par>
                            </p:childTnLst>
                          </p:cTn>
                        </p:par>
                      </p:childTnLst>
                    </p:cTn>
                  </p:par>
                </p:childTnLst>
              </p:cTn>
              <p:nextCondLst>
                <p:cond evt="onClick" delay="0">
                  <p:tgtEl>
                    <p:spTgt spid="3"/>
                  </p:tgtEl>
                </p:cond>
              </p:nextCondLst>
            </p:seq>
            <p:video>
              <p:cMediaNode vol="80000">
                <p:cTn id="7" fill="hold" display="0">
                  <p:stCondLst>
                    <p:cond delay="indefinite"/>
                  </p:stCondLst>
                </p:cTn>
                <p:tgtEl>
                  <p:spTgt spid="3"/>
                </p:tgtEl>
              </p:cMediaNode>
            </p:video>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pPr eaLnBrk="1" hangingPunct="1"/>
            <a:r>
              <a:rPr lang="en-US" altLang="en-US" smtClean="0"/>
              <a:t>Gel Electrophoresis</a:t>
            </a:r>
          </a:p>
        </p:txBody>
      </p:sp>
      <p:sp>
        <p:nvSpPr>
          <p:cNvPr id="44035" name="TextBox 3"/>
          <p:cNvSpPr txBox="1">
            <a:spLocks noChangeArrowheads="1"/>
          </p:cNvSpPr>
          <p:nvPr/>
        </p:nvSpPr>
        <p:spPr bwMode="auto">
          <a:xfrm>
            <a:off x="109538" y="1630363"/>
            <a:ext cx="3406775" cy="396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2575" indent="-282575">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79500"/>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spcBef>
                <a:spcPct val="0"/>
              </a:spcBef>
              <a:spcAft>
                <a:spcPts val="5000"/>
              </a:spcAft>
              <a:buClrTx/>
              <a:buFont typeface="Arial" panose="020B0604020202020204" pitchFamily="34" charset="0"/>
              <a:buAutoNum type="arabicPeriod"/>
            </a:pPr>
            <a:r>
              <a:rPr lang="en-US" altLang="en-US" sz="2100"/>
              <a:t>Collect your DNA samples from the water bath. </a:t>
            </a:r>
          </a:p>
          <a:p>
            <a:pPr>
              <a:spcBef>
                <a:spcPct val="0"/>
              </a:spcBef>
              <a:spcAft>
                <a:spcPts val="5000"/>
              </a:spcAft>
              <a:buClrTx/>
              <a:buFont typeface="Arial" panose="020B0604020202020204" pitchFamily="34" charset="0"/>
              <a:buAutoNum type="arabicPeriod"/>
            </a:pPr>
            <a:r>
              <a:rPr lang="en-US" altLang="en-US" sz="2100"/>
              <a:t>Add </a:t>
            </a:r>
            <a:r>
              <a:rPr lang="en-US" altLang="en-US" sz="2100" b="1">
                <a:solidFill>
                  <a:srgbClr val="FF3300"/>
                </a:solidFill>
              </a:rPr>
              <a:t>5 ul </a:t>
            </a:r>
            <a:r>
              <a:rPr lang="en-US" altLang="en-US" sz="2100"/>
              <a:t>of loading dye (LD) into each of your tubes. </a:t>
            </a:r>
            <a:r>
              <a:rPr lang="en-US" altLang="en-US" sz="2100" b="1">
                <a:solidFill>
                  <a:srgbClr val="FF3300"/>
                </a:solidFill>
              </a:rPr>
              <a:t>Use a separate tip for each sample! </a:t>
            </a:r>
            <a:r>
              <a:rPr lang="en-US" altLang="en-US" sz="2100"/>
              <a:t>Cap the tubes and mix by flicking with your finger.</a:t>
            </a:r>
            <a:endParaRPr lang="en-US" altLang="en-US" sz="2100" b="1">
              <a:solidFill>
                <a:srgbClr val="FF3300"/>
              </a:solidFill>
            </a:endParaRPr>
          </a:p>
        </p:txBody>
      </p:sp>
      <p:pic>
        <p:nvPicPr>
          <p:cNvPr id="44036" name="Picture 2" descr="C:\Users\lbrown1\AppData\Roaming\PixelMetrics\CaptureWiz\Temp\29.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16313" y="3357563"/>
            <a:ext cx="5168900" cy="1982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pPr eaLnBrk="1" hangingPunct="1"/>
            <a:r>
              <a:rPr lang="en-US" altLang="en-US" smtClean="0"/>
              <a:t>Gel Electrophoresis</a:t>
            </a:r>
          </a:p>
        </p:txBody>
      </p:sp>
      <p:sp>
        <p:nvSpPr>
          <p:cNvPr id="45059" name="TextBox 3"/>
          <p:cNvSpPr txBox="1">
            <a:spLocks noChangeArrowheads="1"/>
          </p:cNvSpPr>
          <p:nvPr/>
        </p:nvSpPr>
        <p:spPr bwMode="auto">
          <a:xfrm>
            <a:off x="360363" y="1392238"/>
            <a:ext cx="4581525" cy="429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1pPr>
            <a:lvl2pPr>
              <a:spcBef>
                <a:spcPct val="20000"/>
              </a:spcBef>
              <a:buChar char="–"/>
              <a:defRPr sz="2000">
                <a:solidFill>
                  <a:srgbClr val="079500"/>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spcBef>
                <a:spcPct val="0"/>
              </a:spcBef>
              <a:spcAft>
                <a:spcPts val="4000"/>
              </a:spcAft>
              <a:buClrTx/>
              <a:buFont typeface="Arial" panose="020B0604020202020204" pitchFamily="34" charset="0"/>
              <a:buAutoNum type="arabicPeriod"/>
            </a:pPr>
            <a:r>
              <a:rPr lang="en-US" altLang="en-US" sz="2000"/>
              <a:t>Place an agarose gel in the gel box. Make sure the wells are near the black (-) electrode.</a:t>
            </a:r>
          </a:p>
          <a:p>
            <a:pPr>
              <a:spcBef>
                <a:spcPct val="0"/>
              </a:spcBef>
              <a:buClrTx/>
              <a:buFont typeface="Arial" panose="020B0604020202020204" pitchFamily="34" charset="0"/>
              <a:buAutoNum type="arabicPeriod"/>
            </a:pPr>
            <a:r>
              <a:rPr lang="en-US" altLang="en-US" sz="2000"/>
              <a:t>Using a separate tip for each sample, load your gel:</a:t>
            </a:r>
          </a:p>
          <a:p>
            <a:pPr lvl="1">
              <a:spcBef>
                <a:spcPct val="0"/>
              </a:spcBef>
              <a:buFontTx/>
              <a:buNone/>
            </a:pPr>
            <a:r>
              <a:rPr lang="en-US" altLang="en-US">
                <a:solidFill>
                  <a:schemeClr val="tx1"/>
                </a:solidFill>
              </a:rPr>
              <a:t>Lane 1: M, DNA size marker, 10 </a:t>
            </a:r>
            <a:r>
              <a:rPr lang="el-GR" altLang="en-US">
                <a:solidFill>
                  <a:schemeClr val="tx1"/>
                </a:solidFill>
              </a:rPr>
              <a:t>μ</a:t>
            </a:r>
            <a:r>
              <a:rPr lang="en-US" altLang="en-US">
                <a:solidFill>
                  <a:schemeClr val="tx1"/>
                </a:solidFill>
              </a:rPr>
              <a:t>l</a:t>
            </a:r>
          </a:p>
          <a:p>
            <a:pPr lvl="1">
              <a:spcBef>
                <a:spcPct val="0"/>
              </a:spcBef>
              <a:buFontTx/>
              <a:buNone/>
            </a:pPr>
            <a:r>
              <a:rPr lang="en-US" altLang="en-US">
                <a:solidFill>
                  <a:schemeClr val="tx1"/>
                </a:solidFill>
              </a:rPr>
              <a:t>Lane 2: CS, green, 20 μl</a:t>
            </a:r>
          </a:p>
          <a:p>
            <a:pPr lvl="1">
              <a:spcBef>
                <a:spcPct val="0"/>
              </a:spcBef>
              <a:buFontTx/>
              <a:buNone/>
            </a:pPr>
            <a:r>
              <a:rPr lang="en-US" altLang="en-US">
                <a:solidFill>
                  <a:schemeClr val="tx1"/>
                </a:solidFill>
              </a:rPr>
              <a:t>Lane 3: S1, blue, 20 μl</a:t>
            </a:r>
          </a:p>
          <a:p>
            <a:pPr lvl="1">
              <a:spcBef>
                <a:spcPct val="0"/>
              </a:spcBef>
              <a:buFontTx/>
              <a:buNone/>
            </a:pPr>
            <a:r>
              <a:rPr lang="en-US" altLang="en-US">
                <a:solidFill>
                  <a:schemeClr val="tx1"/>
                </a:solidFill>
              </a:rPr>
              <a:t>Lane 4: S2, orange, 20 </a:t>
            </a:r>
            <a:r>
              <a:rPr lang="el-GR" altLang="en-US">
                <a:solidFill>
                  <a:schemeClr val="tx1"/>
                </a:solidFill>
              </a:rPr>
              <a:t>μ</a:t>
            </a:r>
            <a:r>
              <a:rPr lang="en-US" altLang="en-US">
                <a:solidFill>
                  <a:schemeClr val="tx1"/>
                </a:solidFill>
              </a:rPr>
              <a:t>l</a:t>
            </a:r>
          </a:p>
          <a:p>
            <a:pPr lvl="1">
              <a:spcBef>
                <a:spcPct val="0"/>
              </a:spcBef>
              <a:buFontTx/>
              <a:buNone/>
            </a:pPr>
            <a:r>
              <a:rPr lang="pt-BR" altLang="en-US">
                <a:solidFill>
                  <a:schemeClr val="tx1"/>
                </a:solidFill>
              </a:rPr>
              <a:t>Lane 5: S3, violet, 20 μl</a:t>
            </a:r>
          </a:p>
          <a:p>
            <a:pPr lvl="1">
              <a:spcBef>
                <a:spcPct val="0"/>
              </a:spcBef>
              <a:buFontTx/>
              <a:buNone/>
            </a:pPr>
            <a:r>
              <a:rPr lang="es-ES" altLang="en-US">
                <a:solidFill>
                  <a:schemeClr val="tx1"/>
                </a:solidFill>
              </a:rPr>
              <a:t>Lane 6: S4, red, 20 μl</a:t>
            </a:r>
          </a:p>
          <a:p>
            <a:pPr lvl="1">
              <a:spcBef>
                <a:spcPct val="0"/>
              </a:spcBef>
              <a:buFontTx/>
              <a:buNone/>
            </a:pPr>
            <a:r>
              <a:rPr lang="en-US" altLang="en-US">
                <a:solidFill>
                  <a:schemeClr val="tx1"/>
                </a:solidFill>
              </a:rPr>
              <a:t>Lane 7: S5, yellow, 20 μl</a:t>
            </a:r>
          </a:p>
        </p:txBody>
      </p:sp>
      <p:pic>
        <p:nvPicPr>
          <p:cNvPr id="45060" name="Picture 2" descr="C:\Users\lbrown1\AppData\Roaming\PixelMetrics\CaptureWiz\Temp\3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6825" y="1276350"/>
            <a:ext cx="2846388" cy="190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1" name="Picture 4" descr="C:\Users\lbrown1\AppData\Roaming\PixelMetrics\CaptureWiz\Temp\3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8925" y="3178175"/>
            <a:ext cx="2262188" cy="275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pPr eaLnBrk="1" hangingPunct="1"/>
            <a:r>
              <a:rPr lang="en-US" altLang="en-US" smtClean="0"/>
              <a:t>Gel Electrophoresis</a:t>
            </a:r>
          </a:p>
        </p:txBody>
      </p:sp>
      <p:sp>
        <p:nvSpPr>
          <p:cNvPr id="46083" name="TextBox 3"/>
          <p:cNvSpPr txBox="1">
            <a:spLocks noChangeArrowheads="1"/>
          </p:cNvSpPr>
          <p:nvPr/>
        </p:nvSpPr>
        <p:spPr bwMode="auto">
          <a:xfrm>
            <a:off x="360363" y="1392238"/>
            <a:ext cx="4581525" cy="163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79500"/>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 typeface="Arial" panose="020B0604020202020204" pitchFamily="34" charset="0"/>
              <a:buAutoNum type="arabicPeriod" startAt="3"/>
            </a:pPr>
            <a:r>
              <a:rPr lang="en-US" altLang="en-US" sz="2000"/>
              <a:t>Place the lid on the gel box, and plug the electrodes into the power supply. Electrophoresis at 200V for 20 minutes.</a:t>
            </a:r>
          </a:p>
          <a:p>
            <a:pPr>
              <a:spcBef>
                <a:spcPct val="0"/>
              </a:spcBef>
              <a:buClrTx/>
              <a:buFont typeface="Arial" panose="020B0604020202020204" pitchFamily="34" charset="0"/>
              <a:buAutoNum type="arabicPeriod" startAt="3"/>
            </a:pPr>
            <a:endParaRPr lang="en-US" altLang="en-US" sz="2000"/>
          </a:p>
        </p:txBody>
      </p:sp>
      <p:pic>
        <p:nvPicPr>
          <p:cNvPr id="46084" name="Picture 2" descr="C:\Users\lbrown1\AppData\Roaming\PixelMetrics\CaptureWiz\Temp\3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41888" y="1106488"/>
            <a:ext cx="3225800" cy="206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7106" name="Rectangle 4"/>
          <p:cNvSpPr>
            <a:spLocks noGrp="1" noChangeArrowheads="1"/>
          </p:cNvSpPr>
          <p:nvPr>
            <p:ph type="body" idx="1"/>
          </p:nvPr>
        </p:nvSpPr>
        <p:spPr>
          <a:xfrm>
            <a:off x="304800" y="1473200"/>
            <a:ext cx="3276600" cy="4524375"/>
          </a:xfrm>
          <a:noFill/>
        </p:spPr>
        <p:txBody>
          <a:bodyPr/>
          <a:lstStyle/>
          <a:p>
            <a:pPr>
              <a:lnSpc>
                <a:spcPct val="85000"/>
              </a:lnSpc>
              <a:spcBef>
                <a:spcPct val="0"/>
              </a:spcBef>
              <a:tabLst>
                <a:tab pos="400050" algn="l"/>
              </a:tabLst>
            </a:pPr>
            <a:r>
              <a:rPr lang="en-US" altLang="en-US" smtClean="0"/>
              <a:t>Agarose gel separates DNA fragments according to size</a:t>
            </a:r>
          </a:p>
          <a:p>
            <a:pPr>
              <a:lnSpc>
                <a:spcPct val="85000"/>
              </a:lnSpc>
              <a:spcBef>
                <a:spcPct val="0"/>
              </a:spcBef>
              <a:tabLst>
                <a:tab pos="400050" algn="l"/>
              </a:tabLst>
            </a:pPr>
            <a:endParaRPr lang="en-US" altLang="en-US" smtClean="0"/>
          </a:p>
          <a:p>
            <a:pPr>
              <a:lnSpc>
                <a:spcPct val="85000"/>
              </a:lnSpc>
              <a:spcBef>
                <a:spcPct val="0"/>
              </a:spcBef>
              <a:tabLst>
                <a:tab pos="400050" algn="l"/>
              </a:tabLst>
            </a:pPr>
            <a:r>
              <a:rPr lang="en-US" altLang="en-US" smtClean="0"/>
              <a:t>Electrical current carries (-) charged DNA through gel to (+) electrode. </a:t>
            </a:r>
          </a:p>
          <a:p>
            <a:pPr>
              <a:lnSpc>
                <a:spcPct val="85000"/>
              </a:lnSpc>
              <a:spcBef>
                <a:spcPct val="0"/>
              </a:spcBef>
              <a:tabLst>
                <a:tab pos="400050" algn="l"/>
              </a:tabLst>
            </a:pPr>
            <a:endParaRPr lang="en-US" altLang="en-US" smtClean="0"/>
          </a:p>
          <a:p>
            <a:pPr>
              <a:lnSpc>
                <a:spcPct val="85000"/>
              </a:lnSpc>
              <a:spcBef>
                <a:spcPct val="0"/>
              </a:spcBef>
              <a:tabLst>
                <a:tab pos="400050" algn="l"/>
              </a:tabLst>
            </a:pPr>
            <a:r>
              <a:rPr lang="en-US" altLang="en-US" smtClean="0"/>
              <a:t>Small fragments move faster than large fragments</a:t>
            </a:r>
          </a:p>
        </p:txBody>
      </p:sp>
      <p:pic>
        <p:nvPicPr>
          <p:cNvPr id="47107" name="Picture 2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70325" y="1177925"/>
            <a:ext cx="423545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08" name="Picture 3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75088" y="1177925"/>
            <a:ext cx="4233862"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09" name="Picture 3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45363" y="5037138"/>
            <a:ext cx="146367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10" name="Text Box 32"/>
          <p:cNvSpPr txBox="1">
            <a:spLocks noChangeArrowheads="1"/>
          </p:cNvSpPr>
          <p:nvPr/>
        </p:nvSpPr>
        <p:spPr bwMode="auto">
          <a:xfrm>
            <a:off x="7345363" y="5829300"/>
            <a:ext cx="1527175" cy="3365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79500"/>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r>
              <a:rPr lang="en-US" altLang="en-US" sz="1600" b="1">
                <a:solidFill>
                  <a:srgbClr val="000000"/>
                </a:solidFill>
              </a:rPr>
              <a:t>Power Supply</a:t>
            </a:r>
            <a:endParaRPr lang="en-US" altLang="en-US" sz="1600">
              <a:solidFill>
                <a:srgbClr val="000000"/>
              </a:solidFill>
            </a:endParaRPr>
          </a:p>
        </p:txBody>
      </p:sp>
      <p:sp>
        <p:nvSpPr>
          <p:cNvPr id="47111" name="Title 1"/>
          <p:cNvSpPr>
            <a:spLocks noGrp="1"/>
          </p:cNvSpPr>
          <p:nvPr>
            <p:ph type="title"/>
          </p:nvPr>
        </p:nvSpPr>
        <p:spPr/>
        <p:txBody>
          <a:bodyPr/>
          <a:lstStyle/>
          <a:p>
            <a:pPr eaLnBrk="1" hangingPunct="1"/>
            <a:r>
              <a:rPr lang="en-US" altLang="en-US" smtClean="0"/>
              <a:t>Agarose Electrophoresis</a:t>
            </a:r>
          </a:p>
        </p:txBody>
      </p:sp>
      <p:sp>
        <p:nvSpPr>
          <p:cNvPr id="47112" name="Text Box 28"/>
          <p:cNvSpPr txBox="1">
            <a:spLocks noChangeArrowheads="1"/>
          </p:cNvSpPr>
          <p:nvPr/>
        </p:nvSpPr>
        <p:spPr bwMode="auto">
          <a:xfrm>
            <a:off x="3657600" y="4622800"/>
            <a:ext cx="776288"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79500"/>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r>
              <a:rPr lang="en-US" altLang="en-US" sz="1400">
                <a:solidFill>
                  <a:srgbClr val="FF8000"/>
                </a:solidFill>
                <a:latin typeface="Arial Black" panose="020B0A04020102020204" pitchFamily="34" charset="0"/>
              </a:rPr>
              <a:t>Buffer</a:t>
            </a:r>
            <a:endParaRPr lang="en-US" altLang="en-US" sz="1400">
              <a:solidFill>
                <a:srgbClr val="FF8000"/>
              </a:solidFill>
            </a:endParaRPr>
          </a:p>
        </p:txBody>
      </p:sp>
      <p:sp>
        <p:nvSpPr>
          <p:cNvPr id="47113" name="Line 29"/>
          <p:cNvSpPr>
            <a:spLocks noChangeShapeType="1"/>
          </p:cNvSpPr>
          <p:nvPr/>
        </p:nvSpPr>
        <p:spPr bwMode="auto">
          <a:xfrm flipV="1">
            <a:off x="4114800" y="4191000"/>
            <a:ext cx="609600" cy="457200"/>
          </a:xfrm>
          <a:prstGeom prst="line">
            <a:avLst/>
          </a:prstGeom>
          <a:noFill/>
          <a:ln w="158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114" name="Text Box 30"/>
          <p:cNvSpPr txBox="1">
            <a:spLocks noChangeArrowheads="1"/>
          </p:cNvSpPr>
          <p:nvPr/>
        </p:nvSpPr>
        <p:spPr bwMode="auto">
          <a:xfrm>
            <a:off x="4219575" y="4873625"/>
            <a:ext cx="1038225" cy="739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79500"/>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r>
              <a:rPr lang="en-US" altLang="en-US" sz="1400">
                <a:solidFill>
                  <a:srgbClr val="FF8000"/>
                </a:solidFill>
                <a:latin typeface="Arial Black" panose="020B0A04020102020204" pitchFamily="34" charset="0"/>
              </a:rPr>
              <a:t>DNA &amp;</a:t>
            </a:r>
          </a:p>
          <a:p>
            <a:pPr>
              <a:spcBef>
                <a:spcPct val="0"/>
              </a:spcBef>
              <a:buClrTx/>
              <a:buFontTx/>
              <a:buNone/>
            </a:pPr>
            <a:r>
              <a:rPr lang="en-US" altLang="en-US" sz="1400">
                <a:solidFill>
                  <a:srgbClr val="FF8000"/>
                </a:solidFill>
                <a:latin typeface="Arial Black" panose="020B0A04020102020204" pitchFamily="34" charset="0"/>
              </a:rPr>
              <a:t>Loading Dye</a:t>
            </a:r>
            <a:endParaRPr lang="en-US" altLang="en-US" sz="1400">
              <a:solidFill>
                <a:srgbClr val="FF8000"/>
              </a:solidFill>
            </a:endParaRPr>
          </a:p>
        </p:txBody>
      </p:sp>
      <p:sp>
        <p:nvSpPr>
          <p:cNvPr id="47115" name="Line 31"/>
          <p:cNvSpPr>
            <a:spLocks noChangeShapeType="1"/>
          </p:cNvSpPr>
          <p:nvPr/>
        </p:nvSpPr>
        <p:spPr bwMode="auto">
          <a:xfrm flipV="1">
            <a:off x="4802188" y="3821113"/>
            <a:ext cx="771525" cy="1066800"/>
          </a:xfrm>
          <a:prstGeom prst="line">
            <a:avLst/>
          </a:prstGeom>
          <a:noFill/>
          <a:ln w="158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116" name="Text Box 32"/>
          <p:cNvSpPr txBox="1">
            <a:spLocks noChangeArrowheads="1"/>
          </p:cNvSpPr>
          <p:nvPr/>
        </p:nvSpPr>
        <p:spPr bwMode="auto">
          <a:xfrm>
            <a:off x="5122863" y="5264150"/>
            <a:ext cx="99695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79500"/>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r>
              <a:rPr lang="en-US" altLang="en-US" sz="1400">
                <a:solidFill>
                  <a:srgbClr val="FF8000"/>
                </a:solidFill>
                <a:latin typeface="Arial Black" panose="020B0A04020102020204" pitchFamily="34" charset="0"/>
              </a:rPr>
              <a:t>Agarose</a:t>
            </a:r>
          </a:p>
          <a:p>
            <a:pPr>
              <a:spcBef>
                <a:spcPct val="0"/>
              </a:spcBef>
              <a:buClrTx/>
              <a:buFontTx/>
              <a:buNone/>
            </a:pPr>
            <a:r>
              <a:rPr lang="en-US" altLang="en-US" sz="1400">
                <a:solidFill>
                  <a:srgbClr val="FF8000"/>
                </a:solidFill>
                <a:latin typeface="Arial Black" panose="020B0A04020102020204" pitchFamily="34" charset="0"/>
              </a:rPr>
              <a:t>gel</a:t>
            </a:r>
            <a:endParaRPr lang="en-US" altLang="en-US" sz="1400">
              <a:solidFill>
                <a:srgbClr val="FF8000"/>
              </a:solidFill>
            </a:endParaRPr>
          </a:p>
        </p:txBody>
      </p:sp>
      <p:sp>
        <p:nvSpPr>
          <p:cNvPr id="47117" name="Line 33"/>
          <p:cNvSpPr>
            <a:spLocks noChangeShapeType="1"/>
          </p:cNvSpPr>
          <p:nvPr/>
        </p:nvSpPr>
        <p:spPr bwMode="auto">
          <a:xfrm flipV="1">
            <a:off x="5664200" y="4387850"/>
            <a:ext cx="152400" cy="838200"/>
          </a:xfrm>
          <a:prstGeom prst="line">
            <a:avLst/>
          </a:prstGeom>
          <a:noFill/>
          <a:ln w="158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ransition spd="slow"/>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8130" name="Rectangle 4"/>
          <p:cNvSpPr>
            <a:spLocks noGrp="1" noChangeArrowheads="1"/>
          </p:cNvSpPr>
          <p:nvPr>
            <p:ph type="body" idx="1"/>
          </p:nvPr>
        </p:nvSpPr>
        <p:spPr>
          <a:xfrm>
            <a:off x="304800" y="1371600"/>
            <a:ext cx="5813425" cy="4038600"/>
          </a:xfrm>
          <a:noFill/>
        </p:spPr>
        <p:txBody>
          <a:bodyPr/>
          <a:lstStyle/>
          <a:p>
            <a:pPr>
              <a:spcBef>
                <a:spcPct val="0"/>
              </a:spcBef>
              <a:buFontTx/>
              <a:buNone/>
              <a:tabLst>
                <a:tab pos="400050" algn="l"/>
              </a:tabLst>
            </a:pPr>
            <a:endParaRPr lang="en-US" altLang="en-US" b="1" smtClean="0"/>
          </a:p>
          <a:p>
            <a:pPr>
              <a:spcBef>
                <a:spcPct val="0"/>
              </a:spcBef>
              <a:buFontTx/>
              <a:buNone/>
              <a:tabLst>
                <a:tab pos="400050" algn="l"/>
              </a:tabLst>
            </a:pPr>
            <a:r>
              <a:rPr lang="en-US" altLang="en-US" b="1" smtClean="0"/>
              <a:t>•	Create standard curve using DNA marker</a:t>
            </a:r>
          </a:p>
          <a:p>
            <a:pPr>
              <a:spcBef>
                <a:spcPct val="0"/>
              </a:spcBef>
              <a:buFontTx/>
              <a:buNone/>
              <a:tabLst>
                <a:tab pos="400050" algn="l"/>
              </a:tabLst>
            </a:pPr>
            <a:endParaRPr lang="en-US" altLang="en-US" b="1" smtClean="0"/>
          </a:p>
          <a:p>
            <a:pPr>
              <a:spcBef>
                <a:spcPct val="0"/>
              </a:spcBef>
              <a:buFontTx/>
              <a:buNone/>
              <a:tabLst>
                <a:tab pos="400050" algn="l"/>
              </a:tabLst>
            </a:pPr>
            <a:r>
              <a:rPr lang="en-US" altLang="en-US" b="1" smtClean="0"/>
              <a:t>•	Measure distance traveled by restriction fragments</a:t>
            </a:r>
          </a:p>
          <a:p>
            <a:pPr>
              <a:spcBef>
                <a:spcPct val="0"/>
              </a:spcBef>
              <a:buFontTx/>
              <a:buNone/>
              <a:tabLst>
                <a:tab pos="400050" algn="l"/>
              </a:tabLst>
            </a:pPr>
            <a:endParaRPr lang="en-US" altLang="en-US" b="1" smtClean="0"/>
          </a:p>
          <a:p>
            <a:pPr>
              <a:spcBef>
                <a:spcPct val="0"/>
              </a:spcBef>
              <a:buFontTx/>
              <a:buNone/>
              <a:tabLst>
                <a:tab pos="400050" algn="l"/>
              </a:tabLst>
            </a:pPr>
            <a:r>
              <a:rPr lang="en-US" altLang="en-US" b="1" smtClean="0"/>
              <a:t>•	Determine size of DNA fragments</a:t>
            </a:r>
          </a:p>
          <a:p>
            <a:pPr>
              <a:spcBef>
                <a:spcPct val="0"/>
              </a:spcBef>
              <a:buFontTx/>
              <a:buNone/>
              <a:tabLst>
                <a:tab pos="400050" algn="l"/>
              </a:tabLst>
            </a:pPr>
            <a:endParaRPr lang="en-US" altLang="en-US" b="1" smtClean="0"/>
          </a:p>
          <a:p>
            <a:pPr>
              <a:spcBef>
                <a:spcPct val="0"/>
              </a:spcBef>
              <a:buFontTx/>
              <a:buNone/>
              <a:tabLst>
                <a:tab pos="400050" algn="l"/>
              </a:tabLst>
            </a:pPr>
            <a:r>
              <a:rPr lang="en-US" altLang="en-US" b="1" smtClean="0"/>
              <a:t>•	Determine which suspects can be excluded</a:t>
            </a:r>
          </a:p>
          <a:p>
            <a:pPr>
              <a:spcBef>
                <a:spcPct val="0"/>
              </a:spcBef>
              <a:buFontTx/>
              <a:buNone/>
              <a:tabLst>
                <a:tab pos="400050" algn="l"/>
              </a:tabLst>
            </a:pPr>
            <a:endParaRPr lang="en-US" altLang="en-US" b="1" smtClean="0"/>
          </a:p>
          <a:p>
            <a:pPr>
              <a:spcBef>
                <a:spcPct val="0"/>
              </a:spcBef>
              <a:buFontTx/>
              <a:buNone/>
              <a:tabLst>
                <a:tab pos="400050" algn="l"/>
              </a:tabLst>
            </a:pPr>
            <a:endParaRPr lang="en-US" altLang="en-US" b="1" smtClean="0"/>
          </a:p>
          <a:p>
            <a:pPr>
              <a:spcBef>
                <a:spcPct val="0"/>
              </a:spcBef>
              <a:buFontTx/>
              <a:buNone/>
              <a:tabLst>
                <a:tab pos="400050" algn="l"/>
              </a:tabLst>
            </a:pPr>
            <a:endParaRPr lang="en-US" altLang="en-US" b="1" smtClean="0"/>
          </a:p>
          <a:p>
            <a:pPr>
              <a:spcBef>
                <a:spcPct val="0"/>
              </a:spcBef>
              <a:buFontTx/>
              <a:buNone/>
              <a:tabLst>
                <a:tab pos="400050" algn="l"/>
              </a:tabLst>
            </a:pPr>
            <a:endParaRPr lang="en-US" altLang="en-US" b="1" smtClean="0"/>
          </a:p>
          <a:p>
            <a:pPr>
              <a:spcBef>
                <a:spcPct val="0"/>
              </a:spcBef>
              <a:buFontTx/>
              <a:buNone/>
              <a:tabLst>
                <a:tab pos="400050" algn="l"/>
              </a:tabLst>
            </a:pPr>
            <a:endParaRPr lang="en-US" altLang="en-US" b="1" smtClean="0"/>
          </a:p>
        </p:txBody>
      </p:sp>
      <p:pic>
        <p:nvPicPr>
          <p:cNvPr id="48131" name="Picture 2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59450" y="1219200"/>
            <a:ext cx="3384550" cy="308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2" name="Title 1"/>
          <p:cNvSpPr>
            <a:spLocks noGrp="1"/>
          </p:cNvSpPr>
          <p:nvPr>
            <p:ph type="title"/>
          </p:nvPr>
        </p:nvSpPr>
        <p:spPr/>
        <p:txBody>
          <a:bodyPr/>
          <a:lstStyle/>
          <a:p>
            <a:r>
              <a:rPr lang="en-US" altLang="en-US" b="1" smtClean="0">
                <a:solidFill>
                  <a:schemeClr val="tx1"/>
                </a:solidFill>
              </a:rPr>
              <a:t>Analysis of Stained Gel</a:t>
            </a:r>
          </a:p>
        </p:txBody>
      </p:sp>
    </p:spTree>
  </p:cSld>
  <p:clrMapOvr>
    <a:masterClrMapping/>
  </p:clrMapOvr>
  <p:transition spd="slow"/>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9154" name="Text Box 10"/>
          <p:cNvSpPr txBox="1">
            <a:spLocks noChangeArrowheads="1"/>
          </p:cNvSpPr>
          <p:nvPr/>
        </p:nvSpPr>
        <p:spPr bwMode="auto">
          <a:xfrm>
            <a:off x="2768600" y="5334000"/>
            <a:ext cx="23622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79500"/>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r>
              <a:rPr lang="en-US" altLang="en-US" sz="1800">
                <a:latin typeface="Arial Black" panose="020B0A04020102020204" pitchFamily="34" charset="0"/>
              </a:rPr>
              <a:t>BamHI: </a:t>
            </a:r>
          </a:p>
          <a:p>
            <a:pPr>
              <a:spcBef>
                <a:spcPct val="0"/>
              </a:spcBef>
              <a:buClrTx/>
              <a:buFontTx/>
              <a:buNone/>
            </a:pPr>
            <a:r>
              <a:rPr lang="en-US" altLang="en-US" sz="1800">
                <a:latin typeface="Arial Black" panose="020B0A04020102020204" pitchFamily="34" charset="0"/>
              </a:rPr>
              <a:t>EcoRI:  </a:t>
            </a:r>
          </a:p>
          <a:p>
            <a:pPr>
              <a:spcBef>
                <a:spcPct val="0"/>
              </a:spcBef>
              <a:buClrTx/>
              <a:buFontTx/>
              <a:buNone/>
            </a:pPr>
            <a:r>
              <a:rPr lang="en-US" altLang="en-US" sz="1800">
                <a:latin typeface="Arial Black" panose="020B0A04020102020204" pitchFamily="34" charset="0"/>
              </a:rPr>
              <a:t>HindIII:</a:t>
            </a:r>
          </a:p>
          <a:p>
            <a:pPr>
              <a:spcBef>
                <a:spcPct val="0"/>
              </a:spcBef>
              <a:buClrTx/>
              <a:buFontTx/>
              <a:buNone/>
            </a:pPr>
            <a:r>
              <a:rPr lang="en-US" altLang="en-US" sz="1800">
                <a:latin typeface="Arial Black" panose="020B0A04020102020204" pitchFamily="34" charset="0"/>
              </a:rPr>
              <a:t>EcoRI+Hind III:</a:t>
            </a:r>
          </a:p>
        </p:txBody>
      </p:sp>
      <p:sp>
        <p:nvSpPr>
          <p:cNvPr id="45072" name="Rectangle 16"/>
          <p:cNvSpPr>
            <a:spLocks noChangeArrowheads="1"/>
          </p:cNvSpPr>
          <p:nvPr/>
        </p:nvSpPr>
        <p:spPr bwMode="auto">
          <a:xfrm>
            <a:off x="3867150" y="5334000"/>
            <a:ext cx="33972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79500"/>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r>
              <a:rPr lang="en-US" altLang="en-US" sz="1800">
                <a:solidFill>
                  <a:srgbClr val="FF0000"/>
                </a:solidFill>
                <a:latin typeface="Arial Black" panose="020B0A04020102020204" pitchFamily="34" charset="0"/>
              </a:rPr>
              <a:t>1 linear fragment; 7367bp</a:t>
            </a:r>
          </a:p>
        </p:txBody>
      </p:sp>
      <p:sp>
        <p:nvSpPr>
          <p:cNvPr id="45073" name="Rectangle 17"/>
          <p:cNvSpPr>
            <a:spLocks noChangeArrowheads="1"/>
          </p:cNvSpPr>
          <p:nvPr/>
        </p:nvSpPr>
        <p:spPr bwMode="auto">
          <a:xfrm>
            <a:off x="3759200" y="5638800"/>
            <a:ext cx="37274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79500"/>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r>
              <a:rPr lang="en-US" altLang="en-US" sz="1800">
                <a:solidFill>
                  <a:srgbClr val="00CC00"/>
                </a:solidFill>
                <a:latin typeface="Arial Black" panose="020B0A04020102020204" pitchFamily="34" charset="0"/>
              </a:rPr>
              <a:t>2 fragments; 863bp / 6504bp</a:t>
            </a:r>
          </a:p>
        </p:txBody>
      </p:sp>
      <p:sp>
        <p:nvSpPr>
          <p:cNvPr id="45074" name="Rectangle 18"/>
          <p:cNvSpPr>
            <a:spLocks noChangeArrowheads="1"/>
          </p:cNvSpPr>
          <p:nvPr/>
        </p:nvSpPr>
        <p:spPr bwMode="auto">
          <a:xfrm>
            <a:off x="3835400" y="5881688"/>
            <a:ext cx="45529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79500"/>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r>
              <a:rPr lang="en-US" altLang="en-US" sz="1800">
                <a:solidFill>
                  <a:srgbClr val="0066FF"/>
                </a:solidFill>
                <a:latin typeface="Arial Black" panose="020B0A04020102020204" pitchFamily="34" charset="0"/>
              </a:rPr>
              <a:t>3 fragments; 721bp/2027bp/3469bp</a:t>
            </a:r>
          </a:p>
        </p:txBody>
      </p:sp>
      <p:sp>
        <p:nvSpPr>
          <p:cNvPr id="45075" name="Rectangle 19"/>
          <p:cNvSpPr>
            <a:spLocks noChangeArrowheads="1"/>
          </p:cNvSpPr>
          <p:nvPr/>
        </p:nvSpPr>
        <p:spPr bwMode="auto">
          <a:xfrm>
            <a:off x="4140200" y="6172200"/>
            <a:ext cx="47244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79500"/>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r>
              <a:rPr lang="en-US" altLang="en-US" sz="1800">
                <a:solidFill>
                  <a:srgbClr val="9933FF"/>
                </a:solidFill>
                <a:latin typeface="Arial Black" panose="020B0A04020102020204" pitchFamily="34" charset="0"/>
              </a:rPr>
              <a:t>         5 fragments;                 721bp/863bp/947bp/1659bp/2027bp</a:t>
            </a:r>
          </a:p>
        </p:txBody>
      </p:sp>
      <p:pic>
        <p:nvPicPr>
          <p:cNvPr id="49159" name="Picture 2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3800" y="990600"/>
            <a:ext cx="4800600" cy="409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5111" name="Group 55"/>
          <p:cNvGrpSpPr>
            <a:grpSpLocks/>
          </p:cNvGrpSpPr>
          <p:nvPr/>
        </p:nvGrpSpPr>
        <p:grpSpPr bwMode="auto">
          <a:xfrm>
            <a:off x="4216400" y="1590675"/>
            <a:ext cx="3689350" cy="3057525"/>
            <a:chOff x="2880" y="1002"/>
            <a:chExt cx="2324" cy="1926"/>
          </a:xfrm>
        </p:grpSpPr>
        <p:grpSp>
          <p:nvGrpSpPr>
            <p:cNvPr id="49184" name="Group 30"/>
            <p:cNvGrpSpPr>
              <a:grpSpLocks/>
            </p:cNvGrpSpPr>
            <p:nvPr/>
          </p:nvGrpSpPr>
          <p:grpSpPr bwMode="auto">
            <a:xfrm>
              <a:off x="2880" y="1002"/>
              <a:ext cx="1914" cy="1926"/>
              <a:chOff x="2112" y="1008"/>
              <a:chExt cx="1914" cy="1926"/>
            </a:xfrm>
          </p:grpSpPr>
          <p:pic>
            <p:nvPicPr>
              <p:cNvPr id="49186" name="Picture 2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12" y="1008"/>
                <a:ext cx="1914" cy="19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9187" name="Rectangle 29"/>
              <p:cNvSpPr>
                <a:spLocks noChangeArrowheads="1"/>
              </p:cNvSpPr>
              <p:nvPr/>
            </p:nvSpPr>
            <p:spPr bwMode="auto">
              <a:xfrm>
                <a:off x="2784" y="1584"/>
                <a:ext cx="64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79500"/>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spcBef>
                    <a:spcPct val="50000"/>
                  </a:spcBef>
                  <a:buClrTx/>
                  <a:buFontTx/>
                  <a:buNone/>
                </a:pPr>
                <a:r>
                  <a:rPr lang="en-US" altLang="en-US" sz="1800">
                    <a:latin typeface="Arial Black" panose="020B0A04020102020204" pitchFamily="34" charset="0"/>
                  </a:rPr>
                  <a:t>BamHI</a:t>
                </a:r>
              </a:p>
            </p:txBody>
          </p:sp>
        </p:grpSp>
        <p:sp>
          <p:nvSpPr>
            <p:cNvPr id="49185" name="Rectangle 54"/>
            <p:cNvSpPr>
              <a:spLocks noChangeArrowheads="1"/>
            </p:cNvSpPr>
            <p:nvPr/>
          </p:nvSpPr>
          <p:spPr bwMode="auto">
            <a:xfrm>
              <a:off x="4512" y="2688"/>
              <a:ext cx="69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79500"/>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r>
                <a:rPr lang="en-US" altLang="en-US" sz="1800">
                  <a:solidFill>
                    <a:srgbClr val="FF0000"/>
                  </a:solidFill>
                  <a:latin typeface="Arial Black" panose="020B0A04020102020204" pitchFamily="34" charset="0"/>
                </a:rPr>
                <a:t>7367bp</a:t>
              </a:r>
            </a:p>
          </p:txBody>
        </p:sp>
      </p:grpSp>
      <p:grpSp>
        <p:nvGrpSpPr>
          <p:cNvPr id="45109" name="Group 53"/>
          <p:cNvGrpSpPr>
            <a:grpSpLocks/>
          </p:cNvGrpSpPr>
          <p:nvPr/>
        </p:nvGrpSpPr>
        <p:grpSpPr bwMode="auto">
          <a:xfrm>
            <a:off x="4260850" y="1600200"/>
            <a:ext cx="3308350" cy="3400425"/>
            <a:chOff x="2880" y="1017"/>
            <a:chExt cx="2084" cy="2142"/>
          </a:xfrm>
        </p:grpSpPr>
        <p:grpSp>
          <p:nvGrpSpPr>
            <p:cNvPr id="49179" name="Group 31"/>
            <p:cNvGrpSpPr>
              <a:grpSpLocks/>
            </p:cNvGrpSpPr>
            <p:nvPr/>
          </p:nvGrpSpPr>
          <p:grpSpPr bwMode="auto">
            <a:xfrm>
              <a:off x="2880" y="1038"/>
              <a:ext cx="1914" cy="1890"/>
              <a:chOff x="2016" y="2064"/>
              <a:chExt cx="1914" cy="1890"/>
            </a:xfrm>
          </p:grpSpPr>
          <p:pic>
            <p:nvPicPr>
              <p:cNvPr id="49182" name="Picture 3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16" y="2064"/>
                <a:ext cx="1914" cy="18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9183" name="Text Box 33"/>
              <p:cNvSpPr txBox="1">
                <a:spLocks noChangeArrowheads="1"/>
              </p:cNvSpPr>
              <p:nvPr/>
            </p:nvSpPr>
            <p:spPr bwMode="auto">
              <a:xfrm>
                <a:off x="2688" y="2640"/>
                <a:ext cx="67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79500"/>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spcBef>
                    <a:spcPct val="50000"/>
                  </a:spcBef>
                  <a:buClrTx/>
                  <a:buFontTx/>
                  <a:buNone/>
                </a:pPr>
                <a:r>
                  <a:rPr lang="en-US" altLang="en-US" sz="1800">
                    <a:latin typeface="Arial Black" panose="020B0A04020102020204" pitchFamily="34" charset="0"/>
                  </a:rPr>
                  <a:t>EcoRI</a:t>
                </a:r>
              </a:p>
            </p:txBody>
          </p:sp>
        </p:grpSp>
        <p:sp>
          <p:nvSpPr>
            <p:cNvPr id="49180" name="Rectangle 50"/>
            <p:cNvSpPr>
              <a:spLocks noChangeArrowheads="1"/>
            </p:cNvSpPr>
            <p:nvPr/>
          </p:nvSpPr>
          <p:spPr bwMode="auto">
            <a:xfrm>
              <a:off x="4368" y="1017"/>
              <a:ext cx="5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79500"/>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r>
                <a:rPr lang="en-US" altLang="en-US" sz="1800">
                  <a:solidFill>
                    <a:srgbClr val="00CC00"/>
                  </a:solidFill>
                  <a:latin typeface="Arial Black" panose="020B0A04020102020204" pitchFamily="34" charset="0"/>
                </a:rPr>
                <a:t>863bp</a:t>
              </a:r>
            </a:p>
          </p:txBody>
        </p:sp>
        <p:sp>
          <p:nvSpPr>
            <p:cNvPr id="49181" name="Rectangle 51"/>
            <p:cNvSpPr>
              <a:spLocks noChangeArrowheads="1"/>
            </p:cNvSpPr>
            <p:nvPr/>
          </p:nvSpPr>
          <p:spPr bwMode="auto">
            <a:xfrm>
              <a:off x="4128" y="2928"/>
              <a:ext cx="69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79500"/>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r>
                <a:rPr lang="en-US" altLang="en-US" sz="1800">
                  <a:solidFill>
                    <a:srgbClr val="00CC00"/>
                  </a:solidFill>
                  <a:latin typeface="Arial Black" panose="020B0A04020102020204" pitchFamily="34" charset="0"/>
                </a:rPr>
                <a:t>6504bp</a:t>
              </a:r>
            </a:p>
          </p:txBody>
        </p:sp>
      </p:grpSp>
      <p:grpSp>
        <p:nvGrpSpPr>
          <p:cNvPr id="45105" name="Group 49"/>
          <p:cNvGrpSpPr>
            <a:grpSpLocks/>
          </p:cNvGrpSpPr>
          <p:nvPr/>
        </p:nvGrpSpPr>
        <p:grpSpPr bwMode="auto">
          <a:xfrm>
            <a:off x="3651250" y="1676400"/>
            <a:ext cx="4222750" cy="3062288"/>
            <a:chOff x="2496" y="1038"/>
            <a:chExt cx="2660" cy="1929"/>
          </a:xfrm>
        </p:grpSpPr>
        <p:grpSp>
          <p:nvGrpSpPr>
            <p:cNvPr id="49173" name="Group 34"/>
            <p:cNvGrpSpPr>
              <a:grpSpLocks/>
            </p:cNvGrpSpPr>
            <p:nvPr/>
          </p:nvGrpSpPr>
          <p:grpSpPr bwMode="auto">
            <a:xfrm>
              <a:off x="2880" y="1038"/>
              <a:ext cx="1914" cy="1890"/>
              <a:chOff x="144" y="768"/>
              <a:chExt cx="1914" cy="1890"/>
            </a:xfrm>
          </p:grpSpPr>
          <p:pic>
            <p:nvPicPr>
              <p:cNvPr id="49177" name="Picture 3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4" y="768"/>
                <a:ext cx="1914" cy="18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9178" name="Text Box 36"/>
              <p:cNvSpPr txBox="1">
                <a:spLocks noChangeArrowheads="1"/>
              </p:cNvSpPr>
              <p:nvPr/>
            </p:nvSpPr>
            <p:spPr bwMode="auto">
              <a:xfrm>
                <a:off x="768" y="1296"/>
                <a:ext cx="86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79500"/>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spcBef>
                    <a:spcPct val="50000"/>
                  </a:spcBef>
                  <a:buClrTx/>
                  <a:buFontTx/>
                  <a:buNone/>
                </a:pPr>
                <a:r>
                  <a:rPr lang="en-US" altLang="en-US" sz="1800">
                    <a:latin typeface="Arial Black" panose="020B0A04020102020204" pitchFamily="34" charset="0"/>
                  </a:rPr>
                  <a:t>Hind III</a:t>
                </a:r>
              </a:p>
            </p:txBody>
          </p:sp>
        </p:grpSp>
        <p:sp>
          <p:nvSpPr>
            <p:cNvPr id="49174" name="Rectangle 46"/>
            <p:cNvSpPr>
              <a:spLocks noChangeArrowheads="1"/>
            </p:cNvSpPr>
            <p:nvPr/>
          </p:nvSpPr>
          <p:spPr bwMode="auto">
            <a:xfrm>
              <a:off x="2640" y="2688"/>
              <a:ext cx="5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79500"/>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r>
                <a:rPr lang="en-US" altLang="en-US" sz="1800">
                  <a:solidFill>
                    <a:srgbClr val="0066FF"/>
                  </a:solidFill>
                  <a:latin typeface="Arial Black" panose="020B0A04020102020204" pitchFamily="34" charset="0"/>
                </a:rPr>
                <a:t>721bp</a:t>
              </a:r>
            </a:p>
          </p:txBody>
        </p:sp>
        <p:sp>
          <p:nvSpPr>
            <p:cNvPr id="49175" name="Rectangle 47"/>
            <p:cNvSpPr>
              <a:spLocks noChangeArrowheads="1"/>
            </p:cNvSpPr>
            <p:nvPr/>
          </p:nvSpPr>
          <p:spPr bwMode="auto">
            <a:xfrm>
              <a:off x="4464" y="2736"/>
              <a:ext cx="69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79500"/>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r>
                <a:rPr lang="en-US" altLang="en-US" sz="1800">
                  <a:solidFill>
                    <a:srgbClr val="0066FF"/>
                  </a:solidFill>
                  <a:latin typeface="Arial Black" panose="020B0A04020102020204" pitchFamily="34" charset="0"/>
                </a:rPr>
                <a:t>2027bp</a:t>
              </a:r>
            </a:p>
          </p:txBody>
        </p:sp>
        <p:sp>
          <p:nvSpPr>
            <p:cNvPr id="49176" name="Rectangle 48"/>
            <p:cNvSpPr>
              <a:spLocks noChangeArrowheads="1"/>
            </p:cNvSpPr>
            <p:nvPr/>
          </p:nvSpPr>
          <p:spPr bwMode="auto">
            <a:xfrm>
              <a:off x="2496" y="1104"/>
              <a:ext cx="69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79500"/>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r>
                <a:rPr lang="en-US" altLang="en-US" sz="1800">
                  <a:solidFill>
                    <a:srgbClr val="0066FF"/>
                  </a:solidFill>
                  <a:latin typeface="Arial Black" panose="020B0A04020102020204" pitchFamily="34" charset="0"/>
                </a:rPr>
                <a:t>3469bp</a:t>
              </a:r>
            </a:p>
          </p:txBody>
        </p:sp>
      </p:grpSp>
      <p:grpSp>
        <p:nvGrpSpPr>
          <p:cNvPr id="45101" name="Group 45"/>
          <p:cNvGrpSpPr>
            <a:grpSpLocks/>
          </p:cNvGrpSpPr>
          <p:nvPr/>
        </p:nvGrpSpPr>
        <p:grpSpPr bwMode="auto">
          <a:xfrm>
            <a:off x="3498850" y="1662113"/>
            <a:ext cx="4832350" cy="3062287"/>
            <a:chOff x="2400" y="1038"/>
            <a:chExt cx="3044" cy="1929"/>
          </a:xfrm>
        </p:grpSpPr>
        <p:grpSp>
          <p:nvGrpSpPr>
            <p:cNvPr id="49165" name="Group 37"/>
            <p:cNvGrpSpPr>
              <a:grpSpLocks/>
            </p:cNvGrpSpPr>
            <p:nvPr/>
          </p:nvGrpSpPr>
          <p:grpSpPr bwMode="auto">
            <a:xfrm>
              <a:off x="2886" y="1038"/>
              <a:ext cx="1914" cy="1890"/>
              <a:chOff x="3648" y="2208"/>
              <a:chExt cx="1914" cy="1890"/>
            </a:xfrm>
          </p:grpSpPr>
          <p:pic>
            <p:nvPicPr>
              <p:cNvPr id="49171" name="Picture 3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48" y="2208"/>
                <a:ext cx="1914" cy="18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9172" name="Text Box 39"/>
              <p:cNvSpPr txBox="1">
                <a:spLocks noChangeArrowheads="1"/>
              </p:cNvSpPr>
              <p:nvPr/>
            </p:nvSpPr>
            <p:spPr bwMode="auto">
              <a:xfrm>
                <a:off x="3984" y="2832"/>
                <a:ext cx="134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79500"/>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spcBef>
                    <a:spcPct val="50000"/>
                  </a:spcBef>
                  <a:buClrTx/>
                  <a:buFontTx/>
                  <a:buNone/>
                </a:pPr>
                <a:r>
                  <a:rPr lang="en-US" altLang="en-US" sz="1800">
                    <a:latin typeface="Arial Black" panose="020B0A04020102020204" pitchFamily="34" charset="0"/>
                  </a:rPr>
                  <a:t>EcoRI+ HindIII</a:t>
                </a:r>
              </a:p>
            </p:txBody>
          </p:sp>
        </p:grpSp>
        <p:sp>
          <p:nvSpPr>
            <p:cNvPr id="49166" name="Rectangle 40"/>
            <p:cNvSpPr>
              <a:spLocks noChangeArrowheads="1"/>
            </p:cNvSpPr>
            <p:nvPr/>
          </p:nvSpPr>
          <p:spPr bwMode="auto">
            <a:xfrm>
              <a:off x="2400" y="1200"/>
              <a:ext cx="69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79500"/>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r>
                <a:rPr lang="en-US" altLang="en-US" sz="1800">
                  <a:solidFill>
                    <a:srgbClr val="9933FF"/>
                  </a:solidFill>
                  <a:latin typeface="Arial Black" panose="020B0A04020102020204" pitchFamily="34" charset="0"/>
                </a:rPr>
                <a:t>2027bp</a:t>
              </a:r>
            </a:p>
          </p:txBody>
        </p:sp>
        <p:sp>
          <p:nvSpPr>
            <p:cNvPr id="49167" name="Rectangle 41"/>
            <p:cNvSpPr>
              <a:spLocks noChangeArrowheads="1"/>
            </p:cNvSpPr>
            <p:nvPr/>
          </p:nvSpPr>
          <p:spPr bwMode="auto">
            <a:xfrm>
              <a:off x="4512" y="2736"/>
              <a:ext cx="69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79500"/>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r>
                <a:rPr lang="en-US" altLang="en-US" sz="1800">
                  <a:solidFill>
                    <a:srgbClr val="9933FF"/>
                  </a:solidFill>
                  <a:latin typeface="Arial Black" panose="020B0A04020102020204" pitchFamily="34" charset="0"/>
                </a:rPr>
                <a:t>1659bp</a:t>
              </a:r>
            </a:p>
          </p:txBody>
        </p:sp>
        <p:sp>
          <p:nvSpPr>
            <p:cNvPr id="49168" name="Rectangle 42"/>
            <p:cNvSpPr>
              <a:spLocks noChangeArrowheads="1"/>
            </p:cNvSpPr>
            <p:nvPr/>
          </p:nvSpPr>
          <p:spPr bwMode="auto">
            <a:xfrm>
              <a:off x="4848" y="1824"/>
              <a:ext cx="5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79500"/>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r>
                <a:rPr lang="en-US" altLang="en-US" sz="1800">
                  <a:solidFill>
                    <a:srgbClr val="9933FF"/>
                  </a:solidFill>
                  <a:latin typeface="Arial Black" panose="020B0A04020102020204" pitchFamily="34" charset="0"/>
                </a:rPr>
                <a:t>947bp</a:t>
              </a:r>
            </a:p>
          </p:txBody>
        </p:sp>
        <p:sp>
          <p:nvSpPr>
            <p:cNvPr id="49169" name="Rectangle 43"/>
            <p:cNvSpPr>
              <a:spLocks noChangeArrowheads="1"/>
            </p:cNvSpPr>
            <p:nvPr/>
          </p:nvSpPr>
          <p:spPr bwMode="auto">
            <a:xfrm>
              <a:off x="4348" y="1056"/>
              <a:ext cx="5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79500"/>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r>
                <a:rPr lang="en-US" altLang="en-US" sz="1800">
                  <a:solidFill>
                    <a:srgbClr val="9933FF"/>
                  </a:solidFill>
                  <a:latin typeface="Arial Black" panose="020B0A04020102020204" pitchFamily="34" charset="0"/>
                </a:rPr>
                <a:t>863bp</a:t>
              </a:r>
            </a:p>
          </p:txBody>
        </p:sp>
        <p:sp>
          <p:nvSpPr>
            <p:cNvPr id="49170" name="Rectangle 44"/>
            <p:cNvSpPr>
              <a:spLocks noChangeArrowheads="1"/>
            </p:cNvSpPr>
            <p:nvPr/>
          </p:nvSpPr>
          <p:spPr bwMode="auto">
            <a:xfrm>
              <a:off x="2524" y="2688"/>
              <a:ext cx="5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79500"/>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r>
                <a:rPr lang="en-US" altLang="en-US" sz="1800">
                  <a:solidFill>
                    <a:srgbClr val="9933FF"/>
                  </a:solidFill>
                  <a:latin typeface="Arial Black" panose="020B0A04020102020204" pitchFamily="34" charset="0"/>
                </a:rPr>
                <a:t>721bp</a:t>
              </a:r>
            </a:p>
          </p:txBody>
        </p:sp>
      </p:grpSp>
      <p:sp>
        <p:nvSpPr>
          <p:cNvPr id="49164" name="Title 1"/>
          <p:cNvSpPr>
            <a:spLocks noGrp="1"/>
          </p:cNvSpPr>
          <p:nvPr>
            <p:ph type="title"/>
          </p:nvPr>
        </p:nvSpPr>
        <p:spPr>
          <a:xfrm>
            <a:off x="685800" y="228600"/>
            <a:ext cx="6934200" cy="762000"/>
          </a:xfrm>
        </p:spPr>
        <p:txBody>
          <a:bodyPr/>
          <a:lstStyle/>
          <a:p>
            <a:pPr eaLnBrk="1" hangingPunct="1"/>
            <a:r>
              <a:rPr lang="en-US" altLang="en-US" smtClean="0"/>
              <a:t>Plasmid Map and Restriction Sites</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1" presetClass="entr" presetSubtype="0" fill="hold" nodeType="clickEffect">
                                  <p:stCondLst>
                                    <p:cond delay="0"/>
                                  </p:stCondLst>
                                  <p:childTnLst>
                                    <p:set>
                                      <p:cBhvr>
                                        <p:cTn id="6" dur="3000">
                                          <p:stCondLst>
                                            <p:cond delay="0"/>
                                          </p:stCondLst>
                                        </p:cTn>
                                        <p:tgtEl>
                                          <p:spTgt spid="45111"/>
                                        </p:tgtEl>
                                        <p:attrNameLst>
                                          <p:attrName>style.visibility</p:attrName>
                                        </p:attrNameLst>
                                      </p:cBhvr>
                                      <p:to>
                                        <p:strVal val="visible"/>
                                      </p:to>
                                    </p:set>
                                  </p:childTnLst>
                                </p:cTn>
                              </p:par>
                              <p:par>
                                <p:cTn id="7" presetID="11" presetClass="entr" presetSubtype="0" fill="hold" grpId="0" nodeType="withEffect">
                                  <p:stCondLst>
                                    <p:cond delay="0"/>
                                  </p:stCondLst>
                                  <p:childTnLst>
                                    <p:set>
                                      <p:cBhvr>
                                        <p:cTn id="8" dur="3000">
                                          <p:stCondLst>
                                            <p:cond delay="0"/>
                                          </p:stCondLst>
                                        </p:cTn>
                                        <p:tgtEl>
                                          <p:spTgt spid="45072"/>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1" presetClass="entr" presetSubtype="0" fill="hold" nodeType="clickEffect">
                                  <p:stCondLst>
                                    <p:cond delay="0"/>
                                  </p:stCondLst>
                                  <p:childTnLst>
                                    <p:set>
                                      <p:cBhvr>
                                        <p:cTn id="12" dur="3000">
                                          <p:stCondLst>
                                            <p:cond delay="0"/>
                                          </p:stCondLst>
                                        </p:cTn>
                                        <p:tgtEl>
                                          <p:spTgt spid="45109"/>
                                        </p:tgtEl>
                                        <p:attrNameLst>
                                          <p:attrName>style.visibility</p:attrName>
                                        </p:attrNameLst>
                                      </p:cBhvr>
                                      <p:to>
                                        <p:strVal val="visible"/>
                                      </p:to>
                                    </p:set>
                                  </p:childTnLst>
                                </p:cTn>
                              </p:par>
                              <p:par>
                                <p:cTn id="13" presetID="11" presetClass="entr" presetSubtype="0" fill="hold" grpId="0" nodeType="withEffect">
                                  <p:stCondLst>
                                    <p:cond delay="0"/>
                                  </p:stCondLst>
                                  <p:childTnLst>
                                    <p:set>
                                      <p:cBhvr>
                                        <p:cTn id="14" dur="3000">
                                          <p:stCondLst>
                                            <p:cond delay="0"/>
                                          </p:stCondLst>
                                        </p:cTn>
                                        <p:tgtEl>
                                          <p:spTgt spid="4507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1" presetClass="entr" presetSubtype="0" fill="hold" nodeType="clickEffect">
                                  <p:stCondLst>
                                    <p:cond delay="0"/>
                                  </p:stCondLst>
                                  <p:childTnLst>
                                    <p:set>
                                      <p:cBhvr>
                                        <p:cTn id="18" dur="3000">
                                          <p:stCondLst>
                                            <p:cond delay="0"/>
                                          </p:stCondLst>
                                        </p:cTn>
                                        <p:tgtEl>
                                          <p:spTgt spid="45105"/>
                                        </p:tgtEl>
                                        <p:attrNameLst>
                                          <p:attrName>style.visibility</p:attrName>
                                        </p:attrNameLst>
                                      </p:cBhvr>
                                      <p:to>
                                        <p:strVal val="visible"/>
                                      </p:to>
                                    </p:set>
                                  </p:childTnLst>
                                </p:cTn>
                              </p:par>
                              <p:par>
                                <p:cTn id="19" presetID="11" presetClass="entr" presetSubtype="0" fill="hold" grpId="0" nodeType="withEffect">
                                  <p:stCondLst>
                                    <p:cond delay="0"/>
                                  </p:stCondLst>
                                  <p:childTnLst>
                                    <p:set>
                                      <p:cBhvr>
                                        <p:cTn id="20" dur="3000">
                                          <p:stCondLst>
                                            <p:cond delay="0"/>
                                          </p:stCondLst>
                                        </p:cTn>
                                        <p:tgtEl>
                                          <p:spTgt spid="45074"/>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4510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50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72" grpId="0"/>
      <p:bldP spid="45073" grpId="0"/>
      <p:bldP spid="45074" grpId="0"/>
      <p:bldP spid="45075" grpId="0"/>
    </p:bldLst>
  </p:timing>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0178" name="Line 2"/>
          <p:cNvSpPr>
            <a:spLocks noChangeShapeType="1"/>
          </p:cNvSpPr>
          <p:nvPr/>
        </p:nvSpPr>
        <p:spPr bwMode="auto">
          <a:xfrm>
            <a:off x="3124200" y="1371600"/>
            <a:ext cx="0" cy="4953000"/>
          </a:xfrm>
          <a:prstGeom prst="line">
            <a:avLst/>
          </a:prstGeom>
          <a:noFill/>
          <a:ln w="28575">
            <a:solidFill>
              <a:srgbClr val="FF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0179" name="Rectangle 5"/>
          <p:cNvSpPr>
            <a:spLocks noGrp="1" noChangeArrowheads="1"/>
          </p:cNvSpPr>
          <p:nvPr>
            <p:ph type="body" idx="1"/>
          </p:nvPr>
        </p:nvSpPr>
        <p:spPr>
          <a:xfrm>
            <a:off x="304800" y="3048000"/>
            <a:ext cx="2819400" cy="3657600"/>
          </a:xfrm>
          <a:noFill/>
        </p:spPr>
        <p:txBody>
          <a:bodyPr/>
          <a:lstStyle/>
          <a:p>
            <a:pPr>
              <a:lnSpc>
                <a:spcPct val="85000"/>
              </a:lnSpc>
              <a:spcBef>
                <a:spcPct val="0"/>
              </a:spcBef>
              <a:buFontTx/>
              <a:buNone/>
              <a:tabLst>
                <a:tab pos="400050" algn="l"/>
              </a:tabLst>
            </a:pPr>
            <a:r>
              <a:rPr lang="en-US" altLang="en-US" b="1" smtClean="0"/>
              <a:t>•	</a:t>
            </a:r>
            <a:r>
              <a:rPr lang="en-US" altLang="en-US" smtClean="0"/>
              <a:t>Electrical current</a:t>
            </a:r>
            <a:r>
              <a:rPr lang="en-US" altLang="en-US" b="1" smtClean="0"/>
              <a:t> carries negatively-charged DNA through gel towards positive (red) electrode</a:t>
            </a:r>
          </a:p>
        </p:txBody>
      </p:sp>
      <p:pic>
        <p:nvPicPr>
          <p:cNvPr id="50180" name="Picture 2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0" y="1543050"/>
            <a:ext cx="423545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1" name="Picture 2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72313" y="5562600"/>
            <a:ext cx="1462087"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2" name="Text Box 19"/>
          <p:cNvSpPr txBox="1">
            <a:spLocks noChangeArrowheads="1"/>
          </p:cNvSpPr>
          <p:nvPr/>
        </p:nvSpPr>
        <p:spPr bwMode="auto">
          <a:xfrm>
            <a:off x="6991350" y="6362700"/>
            <a:ext cx="1527175" cy="3365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79500"/>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r>
              <a:rPr lang="en-US" altLang="en-US" sz="1600" b="1"/>
              <a:t>Power Supply</a:t>
            </a:r>
            <a:endParaRPr lang="en-US" altLang="en-US" sz="1600"/>
          </a:p>
        </p:txBody>
      </p:sp>
      <p:sp>
        <p:nvSpPr>
          <p:cNvPr id="50183" name="Text Box 28"/>
          <p:cNvSpPr txBox="1">
            <a:spLocks noChangeArrowheads="1"/>
          </p:cNvSpPr>
          <p:nvPr/>
        </p:nvSpPr>
        <p:spPr bwMode="auto">
          <a:xfrm>
            <a:off x="3505200" y="4876800"/>
            <a:ext cx="776288"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79500"/>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r>
              <a:rPr lang="en-US" altLang="en-US" sz="1400">
                <a:solidFill>
                  <a:srgbClr val="FF8000"/>
                </a:solidFill>
                <a:latin typeface="Arial Black" panose="020B0A04020102020204" pitchFamily="34" charset="0"/>
              </a:rPr>
              <a:t>Buffer</a:t>
            </a:r>
            <a:endParaRPr lang="en-US" altLang="en-US" sz="1400">
              <a:solidFill>
                <a:srgbClr val="FF8000"/>
              </a:solidFill>
            </a:endParaRPr>
          </a:p>
        </p:txBody>
      </p:sp>
      <p:sp>
        <p:nvSpPr>
          <p:cNvPr id="50184" name="Line 29"/>
          <p:cNvSpPr>
            <a:spLocks noChangeShapeType="1"/>
          </p:cNvSpPr>
          <p:nvPr/>
        </p:nvSpPr>
        <p:spPr bwMode="auto">
          <a:xfrm flipV="1">
            <a:off x="3962400" y="4495800"/>
            <a:ext cx="609600" cy="457200"/>
          </a:xfrm>
          <a:prstGeom prst="line">
            <a:avLst/>
          </a:prstGeom>
          <a:noFill/>
          <a:ln w="158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0185" name="Text Box 30"/>
          <p:cNvSpPr txBox="1">
            <a:spLocks noChangeArrowheads="1"/>
          </p:cNvSpPr>
          <p:nvPr/>
        </p:nvSpPr>
        <p:spPr bwMode="auto">
          <a:xfrm>
            <a:off x="4243388" y="5257800"/>
            <a:ext cx="658812"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79500"/>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r>
              <a:rPr lang="en-US" altLang="en-US" sz="1400">
                <a:solidFill>
                  <a:srgbClr val="FF8000"/>
                </a:solidFill>
                <a:latin typeface="Arial Black" panose="020B0A04020102020204" pitchFamily="34" charset="0"/>
              </a:rPr>
              <a:t>Dyes</a:t>
            </a:r>
            <a:endParaRPr lang="en-US" altLang="en-US" sz="1400">
              <a:solidFill>
                <a:srgbClr val="FF8000"/>
              </a:solidFill>
            </a:endParaRPr>
          </a:p>
        </p:txBody>
      </p:sp>
      <p:sp>
        <p:nvSpPr>
          <p:cNvPr id="50186" name="Line 31"/>
          <p:cNvSpPr>
            <a:spLocks noChangeShapeType="1"/>
          </p:cNvSpPr>
          <p:nvPr/>
        </p:nvSpPr>
        <p:spPr bwMode="auto">
          <a:xfrm flipV="1">
            <a:off x="2936875" y="1981200"/>
            <a:ext cx="771525" cy="1066800"/>
          </a:xfrm>
          <a:prstGeom prst="line">
            <a:avLst/>
          </a:prstGeom>
          <a:noFill/>
          <a:ln w="158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0187" name="Text Box 32"/>
          <p:cNvSpPr txBox="1">
            <a:spLocks noChangeArrowheads="1"/>
          </p:cNvSpPr>
          <p:nvPr/>
        </p:nvSpPr>
        <p:spPr bwMode="auto">
          <a:xfrm>
            <a:off x="4724400" y="5638800"/>
            <a:ext cx="133985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79500"/>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r>
              <a:rPr lang="en-US" altLang="en-US" sz="1400">
                <a:solidFill>
                  <a:srgbClr val="FF8000"/>
                </a:solidFill>
                <a:latin typeface="Arial Black" panose="020B0A04020102020204" pitchFamily="34" charset="0"/>
              </a:rPr>
              <a:t>Agarose gel</a:t>
            </a:r>
            <a:endParaRPr lang="en-US" altLang="en-US" sz="1400">
              <a:solidFill>
                <a:srgbClr val="FF8000"/>
              </a:solidFill>
            </a:endParaRPr>
          </a:p>
        </p:txBody>
      </p:sp>
      <p:sp>
        <p:nvSpPr>
          <p:cNvPr id="50188" name="Line 33"/>
          <p:cNvSpPr>
            <a:spLocks noChangeShapeType="1"/>
          </p:cNvSpPr>
          <p:nvPr/>
        </p:nvSpPr>
        <p:spPr bwMode="auto">
          <a:xfrm flipV="1">
            <a:off x="5334000" y="4876800"/>
            <a:ext cx="152400" cy="838200"/>
          </a:xfrm>
          <a:prstGeom prst="line">
            <a:avLst/>
          </a:prstGeom>
          <a:noFill/>
          <a:ln w="158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0189" name="Title 1"/>
          <p:cNvSpPr>
            <a:spLocks noGrp="1"/>
          </p:cNvSpPr>
          <p:nvPr>
            <p:ph type="title"/>
          </p:nvPr>
        </p:nvSpPr>
        <p:spPr/>
        <p:txBody>
          <a:bodyPr/>
          <a:lstStyle/>
          <a:p>
            <a:pPr eaLnBrk="1" hangingPunct="1"/>
            <a:r>
              <a:rPr lang="en-US" altLang="en-US" smtClean="0"/>
              <a:t>Agarose Electrophoresis</a:t>
            </a:r>
          </a:p>
        </p:txBody>
      </p:sp>
    </p:spTree>
  </p:cSld>
  <p:clrMapOvr>
    <a:masterClrMapping/>
  </p:clrMapOvr>
  <p:transition spd="slow"/>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1202" name="Rectangle 4"/>
          <p:cNvSpPr>
            <a:spLocks noGrp="1" noChangeArrowheads="1"/>
          </p:cNvSpPr>
          <p:nvPr>
            <p:ph type="body" idx="1"/>
          </p:nvPr>
        </p:nvSpPr>
        <p:spPr>
          <a:xfrm>
            <a:off x="304800" y="1473200"/>
            <a:ext cx="3276600" cy="4524375"/>
          </a:xfrm>
          <a:noFill/>
        </p:spPr>
        <p:txBody>
          <a:bodyPr/>
          <a:lstStyle/>
          <a:p>
            <a:pPr>
              <a:lnSpc>
                <a:spcPct val="85000"/>
              </a:lnSpc>
              <a:spcBef>
                <a:spcPct val="0"/>
              </a:spcBef>
              <a:tabLst>
                <a:tab pos="400050" algn="l"/>
              </a:tabLst>
            </a:pPr>
            <a:r>
              <a:rPr lang="en-US" altLang="en-US" smtClean="0"/>
              <a:t>Agarose gel separates DNA fragments according to size</a:t>
            </a:r>
          </a:p>
          <a:p>
            <a:pPr>
              <a:lnSpc>
                <a:spcPct val="85000"/>
              </a:lnSpc>
              <a:spcBef>
                <a:spcPct val="0"/>
              </a:spcBef>
              <a:tabLst>
                <a:tab pos="400050" algn="l"/>
              </a:tabLst>
            </a:pPr>
            <a:endParaRPr lang="en-US" altLang="en-US" smtClean="0"/>
          </a:p>
          <a:p>
            <a:pPr>
              <a:lnSpc>
                <a:spcPct val="85000"/>
              </a:lnSpc>
              <a:spcBef>
                <a:spcPct val="0"/>
              </a:spcBef>
              <a:tabLst>
                <a:tab pos="400050" algn="l"/>
              </a:tabLst>
            </a:pPr>
            <a:r>
              <a:rPr lang="en-US" altLang="en-US" smtClean="0"/>
              <a:t>Electrical current carries (-) charged DNA through gel to (+) electrode. </a:t>
            </a:r>
          </a:p>
          <a:p>
            <a:pPr>
              <a:lnSpc>
                <a:spcPct val="85000"/>
              </a:lnSpc>
              <a:spcBef>
                <a:spcPct val="0"/>
              </a:spcBef>
              <a:tabLst>
                <a:tab pos="400050" algn="l"/>
              </a:tabLst>
            </a:pPr>
            <a:endParaRPr lang="en-US" altLang="en-US" smtClean="0"/>
          </a:p>
          <a:p>
            <a:pPr>
              <a:lnSpc>
                <a:spcPct val="85000"/>
              </a:lnSpc>
              <a:spcBef>
                <a:spcPct val="0"/>
              </a:spcBef>
              <a:tabLst>
                <a:tab pos="400050" algn="l"/>
              </a:tabLst>
            </a:pPr>
            <a:r>
              <a:rPr lang="en-US" altLang="en-US" smtClean="0"/>
              <a:t>Small fragments move faster than large fragments</a:t>
            </a:r>
          </a:p>
        </p:txBody>
      </p:sp>
      <p:pic>
        <p:nvPicPr>
          <p:cNvPr id="51203" name="Picture 2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70325" y="1177925"/>
            <a:ext cx="423545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4" name="Picture 3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75088" y="1177925"/>
            <a:ext cx="4233862"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5" name="Picture 3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45363" y="5037138"/>
            <a:ext cx="146367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6" name="Text Box 32"/>
          <p:cNvSpPr txBox="1">
            <a:spLocks noChangeArrowheads="1"/>
          </p:cNvSpPr>
          <p:nvPr/>
        </p:nvSpPr>
        <p:spPr bwMode="auto">
          <a:xfrm>
            <a:off x="7345363" y="5829300"/>
            <a:ext cx="1527175" cy="3365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79500"/>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r>
              <a:rPr lang="en-US" altLang="en-US" sz="1600" b="1"/>
              <a:t>Power Supply</a:t>
            </a:r>
            <a:endParaRPr lang="en-US" altLang="en-US" sz="1600"/>
          </a:p>
        </p:txBody>
      </p:sp>
      <p:sp>
        <p:nvSpPr>
          <p:cNvPr id="51207" name="Title 1"/>
          <p:cNvSpPr>
            <a:spLocks noGrp="1"/>
          </p:cNvSpPr>
          <p:nvPr>
            <p:ph type="title"/>
          </p:nvPr>
        </p:nvSpPr>
        <p:spPr/>
        <p:txBody>
          <a:bodyPr/>
          <a:lstStyle/>
          <a:p>
            <a:pPr eaLnBrk="1" hangingPunct="1"/>
            <a:r>
              <a:rPr lang="en-US" altLang="en-US" smtClean="0"/>
              <a:t>Agarose Electrophoresis</a:t>
            </a:r>
          </a:p>
        </p:txBody>
      </p:sp>
      <p:sp>
        <p:nvSpPr>
          <p:cNvPr id="51208" name="Text Box 28"/>
          <p:cNvSpPr txBox="1">
            <a:spLocks noChangeArrowheads="1"/>
          </p:cNvSpPr>
          <p:nvPr/>
        </p:nvSpPr>
        <p:spPr bwMode="auto">
          <a:xfrm>
            <a:off x="3657600" y="4622800"/>
            <a:ext cx="776288"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79500"/>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r>
              <a:rPr lang="en-US" altLang="en-US" sz="1400">
                <a:solidFill>
                  <a:srgbClr val="FF8000"/>
                </a:solidFill>
                <a:latin typeface="Arial Black" panose="020B0A04020102020204" pitchFamily="34" charset="0"/>
              </a:rPr>
              <a:t>Buffer</a:t>
            </a:r>
            <a:endParaRPr lang="en-US" altLang="en-US" sz="1400">
              <a:solidFill>
                <a:srgbClr val="FF8000"/>
              </a:solidFill>
            </a:endParaRPr>
          </a:p>
        </p:txBody>
      </p:sp>
      <p:sp>
        <p:nvSpPr>
          <p:cNvPr id="51209" name="Line 29"/>
          <p:cNvSpPr>
            <a:spLocks noChangeShapeType="1"/>
          </p:cNvSpPr>
          <p:nvPr/>
        </p:nvSpPr>
        <p:spPr bwMode="auto">
          <a:xfrm flipV="1">
            <a:off x="4114800" y="4191000"/>
            <a:ext cx="609600" cy="457200"/>
          </a:xfrm>
          <a:prstGeom prst="line">
            <a:avLst/>
          </a:prstGeom>
          <a:noFill/>
          <a:ln w="158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10" name="Text Box 30"/>
          <p:cNvSpPr txBox="1">
            <a:spLocks noChangeArrowheads="1"/>
          </p:cNvSpPr>
          <p:nvPr/>
        </p:nvSpPr>
        <p:spPr bwMode="auto">
          <a:xfrm>
            <a:off x="4219575" y="4873625"/>
            <a:ext cx="1038225" cy="739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79500"/>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r>
              <a:rPr lang="en-US" altLang="en-US" sz="1400">
                <a:solidFill>
                  <a:srgbClr val="FF8000"/>
                </a:solidFill>
                <a:latin typeface="Arial Black" panose="020B0A04020102020204" pitchFamily="34" charset="0"/>
              </a:rPr>
              <a:t>DNA &amp;</a:t>
            </a:r>
          </a:p>
          <a:p>
            <a:pPr>
              <a:spcBef>
                <a:spcPct val="0"/>
              </a:spcBef>
              <a:buClrTx/>
              <a:buFontTx/>
              <a:buNone/>
            </a:pPr>
            <a:r>
              <a:rPr lang="en-US" altLang="en-US" sz="1400">
                <a:solidFill>
                  <a:srgbClr val="FF8000"/>
                </a:solidFill>
                <a:latin typeface="Arial Black" panose="020B0A04020102020204" pitchFamily="34" charset="0"/>
              </a:rPr>
              <a:t>Loading Dye</a:t>
            </a:r>
            <a:endParaRPr lang="en-US" altLang="en-US" sz="1400">
              <a:solidFill>
                <a:srgbClr val="FF8000"/>
              </a:solidFill>
            </a:endParaRPr>
          </a:p>
        </p:txBody>
      </p:sp>
      <p:sp>
        <p:nvSpPr>
          <p:cNvPr id="51211" name="Line 31"/>
          <p:cNvSpPr>
            <a:spLocks noChangeShapeType="1"/>
          </p:cNvSpPr>
          <p:nvPr/>
        </p:nvSpPr>
        <p:spPr bwMode="auto">
          <a:xfrm flipV="1">
            <a:off x="4802188" y="3821113"/>
            <a:ext cx="771525" cy="1066800"/>
          </a:xfrm>
          <a:prstGeom prst="line">
            <a:avLst/>
          </a:prstGeom>
          <a:noFill/>
          <a:ln w="158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12" name="Text Box 32"/>
          <p:cNvSpPr txBox="1">
            <a:spLocks noChangeArrowheads="1"/>
          </p:cNvSpPr>
          <p:nvPr/>
        </p:nvSpPr>
        <p:spPr bwMode="auto">
          <a:xfrm>
            <a:off x="5122863" y="5264150"/>
            <a:ext cx="99695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79500"/>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r>
              <a:rPr lang="en-US" altLang="en-US" sz="1400">
                <a:solidFill>
                  <a:srgbClr val="FF8000"/>
                </a:solidFill>
                <a:latin typeface="Arial Black" panose="020B0A04020102020204" pitchFamily="34" charset="0"/>
              </a:rPr>
              <a:t>Agarose</a:t>
            </a:r>
          </a:p>
          <a:p>
            <a:pPr>
              <a:spcBef>
                <a:spcPct val="0"/>
              </a:spcBef>
              <a:buClrTx/>
              <a:buFontTx/>
              <a:buNone/>
            </a:pPr>
            <a:r>
              <a:rPr lang="en-US" altLang="en-US" sz="1400">
                <a:solidFill>
                  <a:srgbClr val="FF8000"/>
                </a:solidFill>
                <a:latin typeface="Arial Black" panose="020B0A04020102020204" pitchFamily="34" charset="0"/>
              </a:rPr>
              <a:t>gel</a:t>
            </a:r>
            <a:endParaRPr lang="en-US" altLang="en-US" sz="1400">
              <a:solidFill>
                <a:srgbClr val="FF8000"/>
              </a:solidFill>
            </a:endParaRPr>
          </a:p>
        </p:txBody>
      </p:sp>
      <p:sp>
        <p:nvSpPr>
          <p:cNvPr id="51213" name="Line 33"/>
          <p:cNvSpPr>
            <a:spLocks noChangeShapeType="1"/>
          </p:cNvSpPr>
          <p:nvPr/>
        </p:nvSpPr>
        <p:spPr bwMode="auto">
          <a:xfrm flipV="1">
            <a:off x="5664200" y="4387850"/>
            <a:ext cx="152400" cy="838200"/>
          </a:xfrm>
          <a:prstGeom prst="line">
            <a:avLst/>
          </a:prstGeom>
          <a:noFill/>
          <a:ln w="158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ransition spd="slow"/>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2226" name="Rectangle 4"/>
          <p:cNvSpPr>
            <a:spLocks noGrp="1" noChangeArrowheads="1"/>
          </p:cNvSpPr>
          <p:nvPr>
            <p:ph type="body" idx="1"/>
          </p:nvPr>
        </p:nvSpPr>
        <p:spPr>
          <a:xfrm>
            <a:off x="304800" y="1371600"/>
            <a:ext cx="5813425" cy="4038600"/>
          </a:xfrm>
          <a:noFill/>
        </p:spPr>
        <p:txBody>
          <a:bodyPr/>
          <a:lstStyle/>
          <a:p>
            <a:pPr>
              <a:spcBef>
                <a:spcPct val="0"/>
              </a:spcBef>
              <a:buFontTx/>
              <a:buNone/>
              <a:tabLst>
                <a:tab pos="400050" algn="l"/>
              </a:tabLst>
            </a:pPr>
            <a:endParaRPr lang="en-US" altLang="en-US" b="1" smtClean="0"/>
          </a:p>
          <a:p>
            <a:pPr>
              <a:spcBef>
                <a:spcPct val="0"/>
              </a:spcBef>
              <a:buFontTx/>
              <a:buNone/>
              <a:tabLst>
                <a:tab pos="400050" algn="l"/>
              </a:tabLst>
            </a:pPr>
            <a:r>
              <a:rPr lang="en-US" altLang="en-US" b="1" smtClean="0"/>
              <a:t>•	Create standard curve using DNA marker</a:t>
            </a:r>
          </a:p>
          <a:p>
            <a:pPr>
              <a:spcBef>
                <a:spcPct val="0"/>
              </a:spcBef>
              <a:buFontTx/>
              <a:buNone/>
              <a:tabLst>
                <a:tab pos="400050" algn="l"/>
              </a:tabLst>
            </a:pPr>
            <a:endParaRPr lang="en-US" altLang="en-US" b="1" smtClean="0"/>
          </a:p>
          <a:p>
            <a:pPr>
              <a:spcBef>
                <a:spcPct val="0"/>
              </a:spcBef>
              <a:buFontTx/>
              <a:buNone/>
              <a:tabLst>
                <a:tab pos="400050" algn="l"/>
              </a:tabLst>
            </a:pPr>
            <a:r>
              <a:rPr lang="en-US" altLang="en-US" b="1" smtClean="0"/>
              <a:t>•	Measure distance traveled by restriction fragments</a:t>
            </a:r>
          </a:p>
          <a:p>
            <a:pPr>
              <a:spcBef>
                <a:spcPct val="0"/>
              </a:spcBef>
              <a:buFontTx/>
              <a:buNone/>
              <a:tabLst>
                <a:tab pos="400050" algn="l"/>
              </a:tabLst>
            </a:pPr>
            <a:endParaRPr lang="en-US" altLang="en-US" b="1" smtClean="0"/>
          </a:p>
          <a:p>
            <a:pPr>
              <a:spcBef>
                <a:spcPct val="0"/>
              </a:spcBef>
              <a:buFontTx/>
              <a:buNone/>
              <a:tabLst>
                <a:tab pos="400050" algn="l"/>
              </a:tabLst>
            </a:pPr>
            <a:r>
              <a:rPr lang="en-US" altLang="en-US" b="1" smtClean="0"/>
              <a:t>•	Determine size of DNA fragments</a:t>
            </a:r>
          </a:p>
          <a:p>
            <a:pPr>
              <a:spcBef>
                <a:spcPct val="0"/>
              </a:spcBef>
              <a:buFontTx/>
              <a:buNone/>
              <a:tabLst>
                <a:tab pos="400050" algn="l"/>
              </a:tabLst>
            </a:pPr>
            <a:endParaRPr lang="en-US" altLang="en-US" b="1" smtClean="0"/>
          </a:p>
          <a:p>
            <a:pPr>
              <a:spcBef>
                <a:spcPct val="0"/>
              </a:spcBef>
              <a:buFontTx/>
              <a:buNone/>
              <a:tabLst>
                <a:tab pos="400050" algn="l"/>
              </a:tabLst>
            </a:pPr>
            <a:r>
              <a:rPr lang="en-US" altLang="en-US" b="1" smtClean="0"/>
              <a:t>•	Determine which suspects can be excluded</a:t>
            </a:r>
          </a:p>
          <a:p>
            <a:pPr>
              <a:spcBef>
                <a:spcPct val="0"/>
              </a:spcBef>
              <a:buFontTx/>
              <a:buNone/>
              <a:tabLst>
                <a:tab pos="400050" algn="l"/>
              </a:tabLst>
            </a:pPr>
            <a:endParaRPr lang="en-US" altLang="en-US" b="1" smtClean="0"/>
          </a:p>
          <a:p>
            <a:pPr>
              <a:spcBef>
                <a:spcPct val="0"/>
              </a:spcBef>
              <a:buFontTx/>
              <a:buNone/>
              <a:tabLst>
                <a:tab pos="400050" algn="l"/>
              </a:tabLst>
            </a:pPr>
            <a:endParaRPr lang="en-US" altLang="en-US" b="1" smtClean="0"/>
          </a:p>
          <a:p>
            <a:pPr>
              <a:spcBef>
                <a:spcPct val="0"/>
              </a:spcBef>
              <a:buFontTx/>
              <a:buNone/>
              <a:tabLst>
                <a:tab pos="400050" algn="l"/>
              </a:tabLst>
            </a:pPr>
            <a:endParaRPr lang="en-US" altLang="en-US" b="1" smtClean="0"/>
          </a:p>
          <a:p>
            <a:pPr>
              <a:spcBef>
                <a:spcPct val="0"/>
              </a:spcBef>
              <a:buFontTx/>
              <a:buNone/>
              <a:tabLst>
                <a:tab pos="400050" algn="l"/>
              </a:tabLst>
            </a:pPr>
            <a:endParaRPr lang="en-US" altLang="en-US" b="1" smtClean="0"/>
          </a:p>
          <a:p>
            <a:pPr>
              <a:spcBef>
                <a:spcPct val="0"/>
              </a:spcBef>
              <a:buFontTx/>
              <a:buNone/>
              <a:tabLst>
                <a:tab pos="400050" algn="l"/>
              </a:tabLst>
            </a:pPr>
            <a:endParaRPr lang="en-US" altLang="en-US" b="1" smtClean="0"/>
          </a:p>
        </p:txBody>
      </p:sp>
      <p:pic>
        <p:nvPicPr>
          <p:cNvPr id="52227" name="Picture 2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59450" y="1219200"/>
            <a:ext cx="3384550" cy="308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28" name="Title 1"/>
          <p:cNvSpPr>
            <a:spLocks noGrp="1"/>
          </p:cNvSpPr>
          <p:nvPr>
            <p:ph type="title"/>
          </p:nvPr>
        </p:nvSpPr>
        <p:spPr/>
        <p:txBody>
          <a:bodyPr/>
          <a:lstStyle/>
          <a:p>
            <a:r>
              <a:rPr lang="en-US" altLang="en-US" smtClean="0"/>
              <a:t>Analysis of Stained Gel</a:t>
            </a:r>
          </a:p>
        </p:txBody>
      </p:sp>
    </p:spTree>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762000" y="315913"/>
            <a:ext cx="6934200" cy="762000"/>
          </a:xfrm>
        </p:spPr>
        <p:txBody>
          <a:bodyPr/>
          <a:lstStyle/>
          <a:p>
            <a:r>
              <a:rPr lang="en-US" altLang="en-US" b="1" smtClean="0">
                <a:solidFill>
                  <a:schemeClr val="tx1"/>
                </a:solidFill>
              </a:rPr>
              <a:t>Why use pop culture in the classroom?</a:t>
            </a:r>
          </a:p>
        </p:txBody>
      </p:sp>
      <p:sp>
        <p:nvSpPr>
          <p:cNvPr id="6147" name="Content Placeholder 2"/>
          <p:cNvSpPr>
            <a:spLocks noGrp="1"/>
          </p:cNvSpPr>
          <p:nvPr>
            <p:ph idx="1"/>
          </p:nvPr>
        </p:nvSpPr>
        <p:spPr/>
        <p:txBody>
          <a:bodyPr/>
          <a:lstStyle/>
          <a:p>
            <a:r>
              <a:rPr lang="en-US" altLang="en-US" b="1" smtClean="0"/>
              <a:t>“Screen-time” stats (TV or computer screens)</a:t>
            </a:r>
          </a:p>
          <a:p>
            <a:pPr lvl="1"/>
            <a:r>
              <a:rPr lang="en-US" altLang="en-US" b="1" smtClean="0"/>
              <a:t>60% teens – 20 hr/wk</a:t>
            </a:r>
          </a:p>
          <a:p>
            <a:pPr lvl="1"/>
            <a:r>
              <a:rPr lang="en-US" altLang="en-US" b="1" smtClean="0"/>
              <a:t>33% teens – 40 hr/wk</a:t>
            </a:r>
          </a:p>
          <a:p>
            <a:pPr lvl="1"/>
            <a:r>
              <a:rPr lang="en-US" altLang="en-US" b="1" smtClean="0"/>
              <a:t>7% teens – 50+ hr/wk</a:t>
            </a:r>
          </a:p>
          <a:p>
            <a:r>
              <a:rPr lang="en-US" altLang="en-US" b="1" smtClean="0"/>
              <a:t>Increase student interest and engagement</a:t>
            </a:r>
          </a:p>
          <a:p>
            <a:r>
              <a:rPr lang="en-US" altLang="en-US" b="1" smtClean="0"/>
              <a:t>Conduit for connecting student knowledge &amp; interests to classroom content</a:t>
            </a:r>
          </a:p>
          <a:p>
            <a:r>
              <a:rPr lang="en-US" altLang="en-US" b="1" smtClean="0"/>
              <a:t>Opportunity to address scientific misconceptions that result from pop culture references (eg. TV shows &amp; movies)</a:t>
            </a:r>
          </a:p>
          <a:p>
            <a:endParaRPr lang="en-US" altLang="en-US"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Effect transition="in" filter="fade">
                                      <p:cBhvr>
                                        <p:cTn id="7" dur="1000"/>
                                        <p:tgtEl>
                                          <p:spTgt spid="6147">
                                            <p:txEl>
                                              <p:pRg st="0" end="0"/>
                                            </p:txEl>
                                          </p:spTgt>
                                        </p:tgtEl>
                                      </p:cBhvr>
                                    </p:animEffect>
                                    <p:anim calcmode="lin" valueType="num">
                                      <p:cBhvr>
                                        <p:cTn id="8" dur="1000" fill="hold"/>
                                        <p:tgtEl>
                                          <p:spTgt spid="614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14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6147">
                                            <p:txEl>
                                              <p:pRg st="1" end="1"/>
                                            </p:txEl>
                                          </p:spTgt>
                                        </p:tgtEl>
                                        <p:attrNameLst>
                                          <p:attrName>style.visibility</p:attrName>
                                        </p:attrNameLst>
                                      </p:cBhvr>
                                      <p:to>
                                        <p:strVal val="visible"/>
                                      </p:to>
                                    </p:set>
                                    <p:animEffect transition="in" filter="fade">
                                      <p:cBhvr>
                                        <p:cTn id="14" dur="1000"/>
                                        <p:tgtEl>
                                          <p:spTgt spid="6147">
                                            <p:txEl>
                                              <p:pRg st="1" end="1"/>
                                            </p:txEl>
                                          </p:spTgt>
                                        </p:tgtEl>
                                      </p:cBhvr>
                                    </p:animEffect>
                                    <p:anim calcmode="lin" valueType="num">
                                      <p:cBhvr>
                                        <p:cTn id="15" dur="1000" fill="hold"/>
                                        <p:tgtEl>
                                          <p:spTgt spid="6147">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6147">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6147">
                                            <p:txEl>
                                              <p:pRg st="2" end="2"/>
                                            </p:txEl>
                                          </p:spTgt>
                                        </p:tgtEl>
                                        <p:attrNameLst>
                                          <p:attrName>style.visibility</p:attrName>
                                        </p:attrNameLst>
                                      </p:cBhvr>
                                      <p:to>
                                        <p:strVal val="visible"/>
                                      </p:to>
                                    </p:set>
                                    <p:animEffect transition="in" filter="fade">
                                      <p:cBhvr>
                                        <p:cTn id="19" dur="1000"/>
                                        <p:tgtEl>
                                          <p:spTgt spid="6147">
                                            <p:txEl>
                                              <p:pRg st="2" end="2"/>
                                            </p:txEl>
                                          </p:spTgt>
                                        </p:tgtEl>
                                      </p:cBhvr>
                                    </p:animEffect>
                                    <p:anim calcmode="lin" valueType="num">
                                      <p:cBhvr>
                                        <p:cTn id="20" dur="1000" fill="hold"/>
                                        <p:tgtEl>
                                          <p:spTgt spid="6147">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6147">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6147">
                                            <p:txEl>
                                              <p:pRg st="3" end="3"/>
                                            </p:txEl>
                                          </p:spTgt>
                                        </p:tgtEl>
                                        <p:attrNameLst>
                                          <p:attrName>style.visibility</p:attrName>
                                        </p:attrNameLst>
                                      </p:cBhvr>
                                      <p:to>
                                        <p:strVal val="visible"/>
                                      </p:to>
                                    </p:set>
                                    <p:animEffect transition="in" filter="fade">
                                      <p:cBhvr>
                                        <p:cTn id="24" dur="1000"/>
                                        <p:tgtEl>
                                          <p:spTgt spid="6147">
                                            <p:txEl>
                                              <p:pRg st="3" end="3"/>
                                            </p:txEl>
                                          </p:spTgt>
                                        </p:tgtEl>
                                      </p:cBhvr>
                                    </p:animEffect>
                                    <p:anim calcmode="lin" valueType="num">
                                      <p:cBhvr>
                                        <p:cTn id="25" dur="1000" fill="hold"/>
                                        <p:tgtEl>
                                          <p:spTgt spid="6147">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614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42" presetClass="entr" presetSubtype="0" fill="hold" nodeType="clickEffect">
                                  <p:stCondLst>
                                    <p:cond delay="0"/>
                                  </p:stCondLst>
                                  <p:childTnLst>
                                    <p:set>
                                      <p:cBhvr>
                                        <p:cTn id="30" dur="1" fill="hold">
                                          <p:stCondLst>
                                            <p:cond delay="0"/>
                                          </p:stCondLst>
                                        </p:cTn>
                                        <p:tgtEl>
                                          <p:spTgt spid="6147">
                                            <p:txEl>
                                              <p:pRg st="4" end="4"/>
                                            </p:txEl>
                                          </p:spTgt>
                                        </p:tgtEl>
                                        <p:attrNameLst>
                                          <p:attrName>style.visibility</p:attrName>
                                        </p:attrNameLst>
                                      </p:cBhvr>
                                      <p:to>
                                        <p:strVal val="visible"/>
                                      </p:to>
                                    </p:set>
                                    <p:animEffect transition="in" filter="fade">
                                      <p:cBhvr>
                                        <p:cTn id="31" dur="1000"/>
                                        <p:tgtEl>
                                          <p:spTgt spid="6147">
                                            <p:txEl>
                                              <p:pRg st="4" end="4"/>
                                            </p:txEl>
                                          </p:spTgt>
                                        </p:tgtEl>
                                      </p:cBhvr>
                                    </p:animEffect>
                                    <p:anim calcmode="lin" valueType="num">
                                      <p:cBhvr>
                                        <p:cTn id="32" dur="1000" fill="hold"/>
                                        <p:tgtEl>
                                          <p:spTgt spid="6147">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6147">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4" fill="hold" nodeType="clickPar">
                      <p:stCondLst>
                        <p:cond delay="indefinite"/>
                      </p:stCondLst>
                      <p:childTnLst>
                        <p:par>
                          <p:cTn id="35" fill="hold" nodeType="withGroup">
                            <p:stCondLst>
                              <p:cond delay="0"/>
                            </p:stCondLst>
                            <p:childTnLst>
                              <p:par>
                                <p:cTn id="36" presetID="42" presetClass="entr" presetSubtype="0" fill="hold" nodeType="clickEffect">
                                  <p:stCondLst>
                                    <p:cond delay="0"/>
                                  </p:stCondLst>
                                  <p:childTnLst>
                                    <p:set>
                                      <p:cBhvr>
                                        <p:cTn id="37" dur="1" fill="hold">
                                          <p:stCondLst>
                                            <p:cond delay="0"/>
                                          </p:stCondLst>
                                        </p:cTn>
                                        <p:tgtEl>
                                          <p:spTgt spid="6147">
                                            <p:txEl>
                                              <p:pRg st="5" end="5"/>
                                            </p:txEl>
                                          </p:spTgt>
                                        </p:tgtEl>
                                        <p:attrNameLst>
                                          <p:attrName>style.visibility</p:attrName>
                                        </p:attrNameLst>
                                      </p:cBhvr>
                                      <p:to>
                                        <p:strVal val="visible"/>
                                      </p:to>
                                    </p:set>
                                    <p:animEffect transition="in" filter="fade">
                                      <p:cBhvr>
                                        <p:cTn id="38" dur="1000"/>
                                        <p:tgtEl>
                                          <p:spTgt spid="6147">
                                            <p:txEl>
                                              <p:pRg st="5" end="5"/>
                                            </p:txEl>
                                          </p:spTgt>
                                        </p:tgtEl>
                                      </p:cBhvr>
                                    </p:animEffect>
                                    <p:anim calcmode="lin" valueType="num">
                                      <p:cBhvr>
                                        <p:cTn id="39" dur="1000" fill="hold"/>
                                        <p:tgtEl>
                                          <p:spTgt spid="6147">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6147">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42" presetClass="entr" presetSubtype="0" fill="hold" nodeType="clickEffect">
                                  <p:stCondLst>
                                    <p:cond delay="0"/>
                                  </p:stCondLst>
                                  <p:childTnLst>
                                    <p:set>
                                      <p:cBhvr>
                                        <p:cTn id="44" dur="1" fill="hold">
                                          <p:stCondLst>
                                            <p:cond delay="0"/>
                                          </p:stCondLst>
                                        </p:cTn>
                                        <p:tgtEl>
                                          <p:spTgt spid="6147">
                                            <p:txEl>
                                              <p:pRg st="6" end="6"/>
                                            </p:txEl>
                                          </p:spTgt>
                                        </p:tgtEl>
                                        <p:attrNameLst>
                                          <p:attrName>style.visibility</p:attrName>
                                        </p:attrNameLst>
                                      </p:cBhvr>
                                      <p:to>
                                        <p:strVal val="visible"/>
                                      </p:to>
                                    </p:set>
                                    <p:animEffect transition="in" filter="fade">
                                      <p:cBhvr>
                                        <p:cTn id="45" dur="1000"/>
                                        <p:tgtEl>
                                          <p:spTgt spid="6147">
                                            <p:txEl>
                                              <p:pRg st="6" end="6"/>
                                            </p:txEl>
                                          </p:spTgt>
                                        </p:tgtEl>
                                      </p:cBhvr>
                                    </p:animEffect>
                                    <p:anim calcmode="lin" valueType="num">
                                      <p:cBhvr>
                                        <p:cTn id="46" dur="1000" fill="hold"/>
                                        <p:tgtEl>
                                          <p:spTgt spid="6147">
                                            <p:txEl>
                                              <p:pRg st="6" end="6"/>
                                            </p:txEl>
                                          </p:spTgt>
                                        </p:tgtEl>
                                        <p:attrNameLst>
                                          <p:attrName>ppt_x</p:attrName>
                                        </p:attrNameLst>
                                      </p:cBhvr>
                                      <p:tavLst>
                                        <p:tav tm="0">
                                          <p:val>
                                            <p:strVal val="#ppt_x"/>
                                          </p:val>
                                        </p:tav>
                                        <p:tav tm="100000">
                                          <p:val>
                                            <p:strVal val="#ppt_x"/>
                                          </p:val>
                                        </p:tav>
                                      </p:tavLst>
                                    </p:anim>
                                    <p:anim calcmode="lin" valueType="num">
                                      <p:cBhvr>
                                        <p:cTn id="47" dur="1000" fill="hold"/>
                                        <p:tgtEl>
                                          <p:spTgt spid="6147">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3250" name="Rectangle 4"/>
          <p:cNvSpPr>
            <a:spLocks noGrp="1" noChangeArrowheads="1"/>
          </p:cNvSpPr>
          <p:nvPr>
            <p:ph type="body" idx="1"/>
          </p:nvPr>
        </p:nvSpPr>
        <p:spPr>
          <a:xfrm>
            <a:off x="520700" y="1630363"/>
            <a:ext cx="4000500" cy="3657600"/>
          </a:xfrm>
          <a:noFill/>
        </p:spPr>
        <p:txBody>
          <a:bodyPr/>
          <a:lstStyle/>
          <a:p>
            <a:pPr>
              <a:lnSpc>
                <a:spcPct val="85000"/>
              </a:lnSpc>
              <a:spcBef>
                <a:spcPct val="0"/>
              </a:spcBef>
              <a:buFontTx/>
              <a:buNone/>
              <a:tabLst>
                <a:tab pos="1084263" algn="l"/>
                <a:tab pos="1371600" algn="l"/>
              </a:tabLst>
            </a:pPr>
            <a:r>
              <a:rPr lang="en-US" altLang="en-US" sz="1800" u="sng" smtClean="0"/>
              <a:t>Size (bp)   	Distance (mm)</a:t>
            </a:r>
          </a:p>
          <a:p>
            <a:pPr>
              <a:lnSpc>
                <a:spcPct val="85000"/>
              </a:lnSpc>
              <a:spcBef>
                <a:spcPct val="0"/>
              </a:spcBef>
              <a:buFontTx/>
              <a:buNone/>
              <a:tabLst>
                <a:tab pos="1084263" algn="l"/>
                <a:tab pos="1371600" algn="l"/>
              </a:tabLst>
            </a:pPr>
            <a:endParaRPr lang="en-US" altLang="en-US" b="1" smtClean="0"/>
          </a:p>
          <a:p>
            <a:pPr>
              <a:lnSpc>
                <a:spcPct val="85000"/>
              </a:lnSpc>
              <a:spcBef>
                <a:spcPct val="0"/>
              </a:spcBef>
              <a:buFontTx/>
              <a:buNone/>
              <a:tabLst>
                <a:tab pos="1084263" algn="l"/>
                <a:tab pos="1371600" algn="l"/>
              </a:tabLst>
            </a:pPr>
            <a:r>
              <a:rPr lang="en-US" altLang="en-US" b="1" smtClean="0"/>
              <a:t>23,000		11.0</a:t>
            </a:r>
          </a:p>
          <a:p>
            <a:pPr>
              <a:lnSpc>
                <a:spcPct val="85000"/>
              </a:lnSpc>
              <a:spcBef>
                <a:spcPct val="0"/>
              </a:spcBef>
              <a:buFontTx/>
              <a:buNone/>
              <a:tabLst>
                <a:tab pos="1084263" algn="l"/>
                <a:tab pos="1371600" algn="l"/>
              </a:tabLst>
            </a:pPr>
            <a:r>
              <a:rPr lang="en-US" altLang="en-US" b="1" smtClean="0"/>
              <a:t> </a:t>
            </a:r>
          </a:p>
          <a:p>
            <a:pPr>
              <a:lnSpc>
                <a:spcPct val="85000"/>
              </a:lnSpc>
              <a:spcBef>
                <a:spcPct val="0"/>
              </a:spcBef>
              <a:buFontTx/>
              <a:buNone/>
              <a:tabLst>
                <a:tab pos="1084263" algn="l"/>
                <a:tab pos="1371600" algn="l"/>
              </a:tabLst>
            </a:pPr>
            <a:r>
              <a:rPr lang="en-US" altLang="en-US" b="1" smtClean="0"/>
              <a:t>9,400		13.0</a:t>
            </a:r>
          </a:p>
          <a:p>
            <a:pPr>
              <a:lnSpc>
                <a:spcPct val="85000"/>
              </a:lnSpc>
              <a:spcBef>
                <a:spcPct val="0"/>
              </a:spcBef>
              <a:buFontTx/>
              <a:buNone/>
              <a:tabLst>
                <a:tab pos="1084263" algn="l"/>
                <a:tab pos="1371600" algn="l"/>
              </a:tabLst>
            </a:pPr>
            <a:endParaRPr lang="en-US" altLang="en-US" b="1" smtClean="0"/>
          </a:p>
          <a:p>
            <a:pPr>
              <a:lnSpc>
                <a:spcPct val="85000"/>
              </a:lnSpc>
              <a:spcBef>
                <a:spcPct val="0"/>
              </a:spcBef>
              <a:buFontTx/>
              <a:buNone/>
              <a:tabLst>
                <a:tab pos="1084263" algn="l"/>
                <a:tab pos="1371600" algn="l"/>
              </a:tabLst>
            </a:pPr>
            <a:r>
              <a:rPr lang="en-US" altLang="en-US" b="1" smtClean="0"/>
              <a:t>6,500		15.0</a:t>
            </a:r>
          </a:p>
          <a:p>
            <a:pPr>
              <a:lnSpc>
                <a:spcPct val="85000"/>
              </a:lnSpc>
              <a:spcBef>
                <a:spcPct val="0"/>
              </a:spcBef>
              <a:buFontTx/>
              <a:buNone/>
              <a:tabLst>
                <a:tab pos="1084263" algn="l"/>
                <a:tab pos="1371600" algn="l"/>
              </a:tabLst>
            </a:pPr>
            <a:endParaRPr lang="en-US" altLang="en-US" b="1" smtClean="0"/>
          </a:p>
          <a:p>
            <a:pPr>
              <a:lnSpc>
                <a:spcPct val="85000"/>
              </a:lnSpc>
              <a:spcBef>
                <a:spcPct val="0"/>
              </a:spcBef>
              <a:buFontTx/>
              <a:buNone/>
              <a:tabLst>
                <a:tab pos="1084263" algn="l"/>
                <a:tab pos="1371600" algn="l"/>
              </a:tabLst>
            </a:pPr>
            <a:r>
              <a:rPr lang="en-US" altLang="en-US" b="1" smtClean="0"/>
              <a:t>4,400		18.0</a:t>
            </a:r>
          </a:p>
          <a:p>
            <a:pPr>
              <a:lnSpc>
                <a:spcPct val="85000"/>
              </a:lnSpc>
              <a:spcBef>
                <a:spcPct val="0"/>
              </a:spcBef>
              <a:buFontTx/>
              <a:buNone/>
              <a:tabLst>
                <a:tab pos="1084263" algn="l"/>
                <a:tab pos="1371600" algn="l"/>
              </a:tabLst>
            </a:pPr>
            <a:endParaRPr lang="en-US" altLang="en-US" b="1" smtClean="0"/>
          </a:p>
          <a:p>
            <a:pPr>
              <a:lnSpc>
                <a:spcPct val="85000"/>
              </a:lnSpc>
              <a:spcBef>
                <a:spcPct val="0"/>
              </a:spcBef>
              <a:buFontTx/>
              <a:buNone/>
              <a:tabLst>
                <a:tab pos="1084263" algn="l"/>
                <a:tab pos="1371600" algn="l"/>
              </a:tabLst>
            </a:pPr>
            <a:r>
              <a:rPr lang="en-US" altLang="en-US" b="1" smtClean="0"/>
              <a:t>2,300		23.0</a:t>
            </a:r>
          </a:p>
          <a:p>
            <a:pPr>
              <a:lnSpc>
                <a:spcPct val="85000"/>
              </a:lnSpc>
              <a:spcBef>
                <a:spcPct val="0"/>
              </a:spcBef>
              <a:buFontTx/>
              <a:buNone/>
              <a:tabLst>
                <a:tab pos="1084263" algn="l"/>
                <a:tab pos="1371600" algn="l"/>
              </a:tabLst>
            </a:pPr>
            <a:endParaRPr lang="en-US" altLang="en-US" b="1" smtClean="0"/>
          </a:p>
          <a:p>
            <a:pPr>
              <a:lnSpc>
                <a:spcPct val="85000"/>
              </a:lnSpc>
              <a:spcBef>
                <a:spcPct val="0"/>
              </a:spcBef>
              <a:buFontTx/>
              <a:buNone/>
              <a:tabLst>
                <a:tab pos="1084263" algn="l"/>
                <a:tab pos="1371600" algn="l"/>
              </a:tabLst>
            </a:pPr>
            <a:r>
              <a:rPr lang="en-US" altLang="en-US" b="1" smtClean="0"/>
              <a:t>2,000		24.0</a:t>
            </a:r>
          </a:p>
        </p:txBody>
      </p:sp>
      <p:graphicFrame>
        <p:nvGraphicFramePr>
          <p:cNvPr id="53251" name="Object 24"/>
          <p:cNvGraphicFramePr>
            <a:graphicFrameLocks noChangeAspect="1"/>
          </p:cNvGraphicFramePr>
          <p:nvPr/>
        </p:nvGraphicFramePr>
        <p:xfrm>
          <a:off x="3875088" y="1747838"/>
          <a:ext cx="4503737" cy="4398962"/>
        </p:xfrm>
        <a:graphic>
          <a:graphicData uri="http://schemas.openxmlformats.org/presentationml/2006/ole">
            <mc:AlternateContent xmlns:mc="http://schemas.openxmlformats.org/markup-compatibility/2006">
              <mc:Choice xmlns:v="urn:schemas-microsoft-com:vml" Requires="v">
                <p:oleObj spid="_x0000_s53254" name="Chart" r:id="rId4" imgW="4915223" imgH="4800905" progId="Excel.Chart.8">
                  <p:embed/>
                </p:oleObj>
              </mc:Choice>
              <mc:Fallback>
                <p:oleObj name="Chart" r:id="rId4" imgW="4915223" imgH="4800905" progId="Excel.Chart.8">
                  <p:embed/>
                  <p:pic>
                    <p:nvPicPr>
                      <p:cNvPr id="0" name="Object 2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75088" y="1747838"/>
                        <a:ext cx="4503737" cy="4398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1769" name="Text Box 25"/>
          <p:cNvSpPr txBox="1">
            <a:spLocks noChangeArrowheads="1"/>
          </p:cNvSpPr>
          <p:nvPr/>
        </p:nvSpPr>
        <p:spPr bwMode="auto">
          <a:xfrm>
            <a:off x="4000500" y="1277938"/>
            <a:ext cx="4378325"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en-US" sz="1800" dirty="0">
                <a:latin typeface="+mn-lt"/>
              </a:rPr>
              <a:t>Fingerprinting Standard Curve:  Semi-log</a:t>
            </a:r>
          </a:p>
        </p:txBody>
      </p:sp>
      <p:sp>
        <p:nvSpPr>
          <p:cNvPr id="53253" name="Title 1"/>
          <p:cNvSpPr>
            <a:spLocks noGrp="1"/>
          </p:cNvSpPr>
          <p:nvPr>
            <p:ph type="title"/>
          </p:nvPr>
        </p:nvSpPr>
        <p:spPr/>
        <p:txBody>
          <a:bodyPr/>
          <a:lstStyle/>
          <a:p>
            <a:pPr eaLnBrk="1" hangingPunct="1"/>
            <a:r>
              <a:rPr lang="en-US" altLang="en-US" smtClean="0"/>
              <a:t>Molecular Weight Determination</a:t>
            </a:r>
          </a:p>
        </p:txBody>
      </p:sp>
    </p:spTree>
  </p:cSld>
  <p:clrMapOvr>
    <a:masterClrMapping/>
  </p:clrMapOvr>
  <p:transition spd="slow"/>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4274" name="Title 1"/>
          <p:cNvSpPr>
            <a:spLocks noGrp="1"/>
          </p:cNvSpPr>
          <p:nvPr>
            <p:ph type="title"/>
          </p:nvPr>
        </p:nvSpPr>
        <p:spPr/>
        <p:txBody>
          <a:bodyPr/>
          <a:lstStyle/>
          <a:p>
            <a:endParaRPr lang="en-US" altLang="en-US" smtClean="0"/>
          </a:p>
        </p:txBody>
      </p:sp>
      <p:sp>
        <p:nvSpPr>
          <p:cNvPr id="54275" name="Content Placeholder 2"/>
          <p:cNvSpPr>
            <a:spLocks noGrp="1"/>
          </p:cNvSpPr>
          <p:nvPr>
            <p:ph idx="1"/>
          </p:nvPr>
        </p:nvSpPr>
        <p:spPr/>
        <p:txBody>
          <a:bodyPr/>
          <a:lstStyle/>
          <a:p>
            <a:r>
              <a:rPr lang="en-US" altLang="en-US" smtClean="0"/>
              <a:t>“Statistically, how many people in a population have the same pattern as that taken from a crime scene: 1 in 1,000,000? 1 in 10,000? Or, 1 in 10?” </a:t>
            </a:r>
          </a:p>
        </p:txBody>
      </p:sp>
    </p:spTree>
  </p:cSld>
  <p:clrMapOvr>
    <a:masterClrMapping/>
  </p:clrMapOvr>
  <p:transition spd="slow"/>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5298" name="Title 1"/>
          <p:cNvSpPr>
            <a:spLocks noGrp="1"/>
          </p:cNvSpPr>
          <p:nvPr>
            <p:ph type="title"/>
          </p:nvPr>
        </p:nvSpPr>
        <p:spPr/>
        <p:txBody>
          <a:bodyPr/>
          <a:lstStyle/>
          <a:p>
            <a:r>
              <a:rPr lang="en-US" altLang="en-US" smtClean="0"/>
              <a:t>GATTACA and DNA FP</a:t>
            </a:r>
          </a:p>
        </p:txBody>
      </p:sp>
      <p:sp>
        <p:nvSpPr>
          <p:cNvPr id="55299" name="Content Placeholder 2"/>
          <p:cNvSpPr>
            <a:spLocks noGrp="1"/>
          </p:cNvSpPr>
          <p:nvPr>
            <p:ph idx="1"/>
          </p:nvPr>
        </p:nvSpPr>
        <p:spPr/>
        <p:txBody>
          <a:bodyPr/>
          <a:lstStyle/>
          <a:p>
            <a:r>
              <a:rPr lang="en-US" altLang="en-US" smtClean="0"/>
              <a:t>GATTACA clip?</a:t>
            </a:r>
          </a:p>
          <a:p>
            <a:r>
              <a:rPr lang="en-US" altLang="en-US" smtClean="0"/>
              <a:t>Introduce FP and how to frame it with the movie</a:t>
            </a:r>
          </a:p>
          <a:p>
            <a:pPr lvl="1"/>
            <a:r>
              <a:rPr lang="en-US" altLang="en-US" smtClean="0"/>
              <a:t>I’ve left slides from previous DNA FP ppt at the end of this ppt in case you want to reuse it</a:t>
            </a:r>
          </a:p>
          <a:p>
            <a:r>
              <a:rPr lang="en-US" altLang="en-US" smtClean="0"/>
              <a:t>FP kit workflow</a:t>
            </a:r>
          </a:p>
          <a:p>
            <a:r>
              <a:rPr lang="en-US" altLang="en-US" smtClean="0"/>
              <a:t>Instructions for loading gel (is this a removable module in case we only get 60 mins?)</a:t>
            </a:r>
          </a:p>
        </p:txBody>
      </p:sp>
      <p:sp>
        <p:nvSpPr>
          <p:cNvPr id="55300" name="TextBox 3"/>
          <p:cNvSpPr txBox="1">
            <a:spLocks noChangeArrowheads="1"/>
          </p:cNvSpPr>
          <p:nvPr/>
        </p:nvSpPr>
        <p:spPr bwMode="auto">
          <a:xfrm>
            <a:off x="4738688" y="4281488"/>
            <a:ext cx="4089400" cy="1200150"/>
          </a:xfrm>
          <a:prstGeom prst="rect">
            <a:avLst/>
          </a:prstGeom>
          <a:solidFill>
            <a:schemeClr val="bg1"/>
          </a:solidFill>
          <a:ln w="9525">
            <a:solidFill>
              <a:srgbClr val="FF0000"/>
            </a:solidFill>
            <a:miter lim="800000"/>
            <a:headEnd/>
            <a:tailEnd/>
          </a:ln>
        </p:spPr>
        <p:txBody>
          <a:bodyPr>
            <a:spAutoFit/>
          </a:bodyPr>
          <a:lstStyle>
            <a:lvl1pPr>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79500"/>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r>
              <a:rPr lang="en-US" altLang="en-US">
                <a:solidFill>
                  <a:srgbClr val="000000"/>
                </a:solidFill>
              </a:rPr>
              <a:t>Add whatever slides you need here to get teachers through this </a:t>
            </a:r>
          </a:p>
        </p:txBody>
      </p:sp>
      <p:sp>
        <p:nvSpPr>
          <p:cNvPr id="55301" name="TextBox 4"/>
          <p:cNvSpPr txBox="1">
            <a:spLocks noChangeArrowheads="1"/>
          </p:cNvSpPr>
          <p:nvPr/>
        </p:nvSpPr>
        <p:spPr bwMode="auto">
          <a:xfrm>
            <a:off x="557213" y="4289425"/>
            <a:ext cx="3848100" cy="1570038"/>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79500"/>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r>
              <a:rPr lang="en-US" altLang="en-US">
                <a:solidFill>
                  <a:srgbClr val="000000"/>
                </a:solidFill>
              </a:rPr>
              <a:t>Teachers will load gels with precut DNA with uview – damon is this true?</a:t>
            </a:r>
          </a:p>
        </p:txBody>
      </p:sp>
    </p:spTree>
  </p:cSld>
  <p:clrMapOvr>
    <a:masterClrMapping/>
  </p:clrMapOvr>
  <p:transition spd="slow"/>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6322" name="Title 1"/>
          <p:cNvSpPr>
            <a:spLocks noGrp="1"/>
          </p:cNvSpPr>
          <p:nvPr>
            <p:ph type="title"/>
          </p:nvPr>
        </p:nvSpPr>
        <p:spPr/>
        <p:txBody>
          <a:bodyPr/>
          <a:lstStyle/>
          <a:p>
            <a:r>
              <a:rPr lang="en-US" altLang="en-US" smtClean="0"/>
              <a:t>Data Analysis</a:t>
            </a:r>
          </a:p>
        </p:txBody>
      </p:sp>
      <p:sp>
        <p:nvSpPr>
          <p:cNvPr id="56323" name="Content Placeholder 2"/>
          <p:cNvSpPr>
            <a:spLocks noGrp="1"/>
          </p:cNvSpPr>
          <p:nvPr>
            <p:ph idx="1"/>
          </p:nvPr>
        </p:nvSpPr>
        <p:spPr/>
        <p:txBody>
          <a:bodyPr/>
          <a:lstStyle/>
          <a:p>
            <a:r>
              <a:rPr lang="en-US" altLang="en-US" smtClean="0"/>
              <a:t>Go through analysis of bands on gel (photo of prerun gel)</a:t>
            </a:r>
          </a:p>
          <a:p>
            <a:r>
              <a:rPr lang="en-US" altLang="en-US" smtClean="0"/>
              <a:t>Maybe have teachers do the analysis </a:t>
            </a:r>
          </a:p>
        </p:txBody>
      </p:sp>
      <p:sp>
        <p:nvSpPr>
          <p:cNvPr id="56324" name="TextBox 1"/>
          <p:cNvSpPr txBox="1">
            <a:spLocks noChangeArrowheads="1"/>
          </p:cNvSpPr>
          <p:nvPr/>
        </p:nvSpPr>
        <p:spPr bwMode="auto">
          <a:xfrm>
            <a:off x="5162550" y="2586038"/>
            <a:ext cx="3848100" cy="2122487"/>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79500"/>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r>
              <a:rPr lang="en-US" altLang="en-US">
                <a:solidFill>
                  <a:srgbClr val="000000"/>
                </a:solidFill>
              </a:rPr>
              <a:t>Data that they will analyze – does a photo already exist or does jeannie need to create it (please tell jeannie either way)</a:t>
            </a:r>
          </a:p>
          <a:p>
            <a:pPr>
              <a:spcBef>
                <a:spcPct val="0"/>
              </a:spcBef>
              <a:buClrTx/>
              <a:buFontTx/>
              <a:buNone/>
            </a:pPr>
            <a:endParaRPr lang="en-US" altLang="en-US" sz="1200">
              <a:solidFill>
                <a:srgbClr val="000000"/>
              </a:solidFill>
            </a:endParaRPr>
          </a:p>
        </p:txBody>
      </p:sp>
    </p:spTree>
  </p:cSld>
  <p:clrMapOvr>
    <a:masterClrMapping/>
  </p:clrMapOvr>
  <p:transition spd="slow"/>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7346" name="Title 1"/>
          <p:cNvSpPr>
            <a:spLocks noGrp="1"/>
          </p:cNvSpPr>
          <p:nvPr>
            <p:ph type="title"/>
          </p:nvPr>
        </p:nvSpPr>
        <p:spPr/>
        <p:txBody>
          <a:bodyPr/>
          <a:lstStyle/>
          <a:p>
            <a:r>
              <a:rPr lang="en-US" altLang="en-US" smtClean="0"/>
              <a:t>Create other pop culture stories for this lab and other labs</a:t>
            </a:r>
          </a:p>
        </p:txBody>
      </p:sp>
      <p:sp>
        <p:nvSpPr>
          <p:cNvPr id="57347" name="Content Placeholder 2"/>
          <p:cNvSpPr>
            <a:spLocks noGrp="1"/>
          </p:cNvSpPr>
          <p:nvPr>
            <p:ph idx="1"/>
          </p:nvPr>
        </p:nvSpPr>
        <p:spPr/>
        <p:txBody>
          <a:bodyPr/>
          <a:lstStyle/>
          <a:p>
            <a:r>
              <a:rPr lang="en-US" altLang="en-US" smtClean="0"/>
              <a:t>House - identify a bacteria, medical diagnostics</a:t>
            </a:r>
          </a:p>
          <a:p>
            <a:r>
              <a:rPr lang="en-US" altLang="en-US" smtClean="0"/>
              <a:t>Bones – forensic, innocence project</a:t>
            </a:r>
          </a:p>
          <a:p>
            <a:r>
              <a:rPr lang="en-US" altLang="en-US" smtClean="0"/>
              <a:t>Jurassic world – genetic engineering, bioethics, environmental science (balance of populations)</a:t>
            </a:r>
          </a:p>
          <a:p>
            <a:r>
              <a:rPr lang="en-US" altLang="en-US" smtClean="0"/>
              <a:t>Others?</a:t>
            </a:r>
          </a:p>
        </p:txBody>
      </p:sp>
    </p:spTree>
  </p:cSld>
  <p:clrMapOvr>
    <a:masterClrMapping/>
  </p:clrMapOvr>
  <p:transition spd="slow"/>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8370" name="Title 1"/>
          <p:cNvSpPr>
            <a:spLocks noGrp="1"/>
          </p:cNvSpPr>
          <p:nvPr>
            <p:ph type="title"/>
          </p:nvPr>
        </p:nvSpPr>
        <p:spPr/>
        <p:txBody>
          <a:bodyPr/>
          <a:lstStyle/>
          <a:p>
            <a:r>
              <a:rPr lang="en-US" altLang="en-US" smtClean="0"/>
              <a:t>How did this align to your curriculum?</a:t>
            </a:r>
          </a:p>
        </p:txBody>
      </p:sp>
      <p:sp>
        <p:nvSpPr>
          <p:cNvPr id="58371" name="Content Placeholder 2"/>
          <p:cNvSpPr>
            <a:spLocks noGrp="1"/>
          </p:cNvSpPr>
          <p:nvPr>
            <p:ph idx="1"/>
          </p:nvPr>
        </p:nvSpPr>
        <p:spPr/>
        <p:txBody>
          <a:bodyPr/>
          <a:lstStyle/>
          <a:p>
            <a:r>
              <a:rPr lang="en-US" altLang="en-US" smtClean="0"/>
              <a:t>Add alignment here to AP? NGSS? TEKS?</a:t>
            </a:r>
          </a:p>
          <a:p>
            <a:r>
              <a:rPr lang="en-US" altLang="en-US" smtClean="0"/>
              <a:t>Ask them for suggestions? Think pair share?</a:t>
            </a:r>
          </a:p>
          <a:p>
            <a:r>
              <a:rPr lang="en-US" altLang="en-US" smtClean="0"/>
              <a:t>I don’t know if we have time for this (probably not) but it would be cool to ask teachers to align the FP DNA lab to their curriculum early in the workshop, before the pop culture framework is introduced, then ask them again here to see what additional alignments they can make. Just an idea</a:t>
            </a:r>
          </a:p>
        </p:txBody>
      </p:sp>
    </p:spTree>
  </p:cSld>
  <p:clrMapOvr>
    <a:masterClrMapping/>
  </p:clrMapOvr>
  <p:transition spd="slow"/>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9394" name="Title 1"/>
          <p:cNvSpPr>
            <a:spLocks noGrp="1"/>
          </p:cNvSpPr>
          <p:nvPr>
            <p:ph type="title"/>
          </p:nvPr>
        </p:nvSpPr>
        <p:spPr/>
        <p:txBody>
          <a:bodyPr/>
          <a:lstStyle/>
          <a:p>
            <a:r>
              <a:rPr lang="en-US" altLang="en-US" smtClean="0"/>
              <a:t>DNA FP info</a:t>
            </a:r>
          </a:p>
        </p:txBody>
      </p:sp>
      <p:sp>
        <p:nvSpPr>
          <p:cNvPr id="59395" name="Content Placeholder 2"/>
          <p:cNvSpPr>
            <a:spLocks noGrp="1"/>
          </p:cNvSpPr>
          <p:nvPr>
            <p:ph idx="1"/>
          </p:nvPr>
        </p:nvSpPr>
        <p:spPr/>
        <p:txBody>
          <a:bodyPr/>
          <a:lstStyle/>
          <a:p>
            <a:r>
              <a:rPr lang="en-US" altLang="en-US" smtClean="0"/>
              <a:t>Kit info where to buy</a:t>
            </a:r>
          </a:p>
          <a:p>
            <a:r>
              <a:rPr lang="en-US" altLang="en-US" smtClean="0"/>
              <a:t>Additional equipment needed</a:t>
            </a:r>
          </a:p>
        </p:txBody>
      </p:sp>
    </p:spTree>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altLang="en-US" b="1" smtClean="0">
                <a:solidFill>
                  <a:schemeClr val="tx1"/>
                </a:solidFill>
              </a:rPr>
              <a:t>Learning objectives of this workshop</a:t>
            </a:r>
          </a:p>
        </p:txBody>
      </p:sp>
      <p:sp>
        <p:nvSpPr>
          <p:cNvPr id="8195" name="Content Placeholder 2"/>
          <p:cNvSpPr>
            <a:spLocks noGrp="1"/>
          </p:cNvSpPr>
          <p:nvPr>
            <p:ph idx="1"/>
          </p:nvPr>
        </p:nvSpPr>
        <p:spPr>
          <a:xfrm>
            <a:off x="1031875" y="1235075"/>
            <a:ext cx="7986713" cy="4114800"/>
          </a:xfrm>
        </p:spPr>
        <p:txBody>
          <a:bodyPr/>
          <a:lstStyle/>
          <a:p>
            <a:r>
              <a:rPr lang="en-US" altLang="en-US" b="1" smtClean="0"/>
              <a:t>How do you use a DNA Fingerprinting Lab in the context of a pop culture story in your classroom?</a:t>
            </a:r>
          </a:p>
          <a:p>
            <a:r>
              <a:rPr lang="en-US" altLang="en-US" b="1" smtClean="0"/>
              <a:t>What are some misconceptions about DNA perpetuated through Forensic Science Popularity &amp; how can you use class time to address them?</a:t>
            </a:r>
          </a:p>
          <a:p>
            <a:r>
              <a:rPr lang="en-US" altLang="en-US" b="1" smtClean="0"/>
              <a:t>How do you choose a pop culture reference to use in a class lab?</a:t>
            </a:r>
          </a:p>
          <a:p>
            <a:r>
              <a:rPr lang="en-US" altLang="en-US" b="1" smtClean="0"/>
              <a:t>How do you adapt a pop culture reference for lab data analysis to create a premise or story?</a:t>
            </a:r>
          </a:p>
          <a:p>
            <a:r>
              <a:rPr lang="en-US" altLang="en-US" b="1" smtClean="0"/>
              <a:t>How do you meet standards by integrating a pop culture reference?</a:t>
            </a:r>
          </a:p>
          <a:p>
            <a:endParaRPr lang="en-US" altLang="en-US" smtClean="0"/>
          </a:p>
          <a:p>
            <a:endParaRPr lang="en-US" altLang="en-US" smtClean="0"/>
          </a:p>
        </p:txBody>
      </p:sp>
      <p:pic>
        <p:nvPicPr>
          <p:cNvPr id="8196" name="Picture 4"/>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552784">
            <a:off x="-585788" y="1158875"/>
            <a:ext cx="2560638" cy="50815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762000" y="304800"/>
            <a:ext cx="7083425" cy="762000"/>
          </a:xfrm>
        </p:spPr>
        <p:txBody>
          <a:bodyPr/>
          <a:lstStyle/>
          <a:p>
            <a:r>
              <a:rPr lang="en-US" altLang="en-US" b="1" smtClean="0">
                <a:solidFill>
                  <a:schemeClr val="tx1"/>
                </a:solidFill>
              </a:rPr>
              <a:t>What is DNA Fingerprinting?</a:t>
            </a:r>
            <a:br>
              <a:rPr lang="en-US" altLang="en-US" b="1" smtClean="0">
                <a:solidFill>
                  <a:schemeClr val="tx1"/>
                </a:solidFill>
              </a:rPr>
            </a:br>
            <a:r>
              <a:rPr lang="en-US" altLang="en-US" b="1" smtClean="0">
                <a:solidFill>
                  <a:schemeClr val="tx1"/>
                </a:solidFill>
              </a:rPr>
              <a:t>Common DNA Pop Culture References?</a:t>
            </a:r>
          </a:p>
        </p:txBody>
      </p:sp>
      <p:sp>
        <p:nvSpPr>
          <p:cNvPr id="9219" name="Rectangle 3"/>
          <p:cNvSpPr>
            <a:spLocks noChangeArrowheads="1"/>
          </p:cNvSpPr>
          <p:nvPr/>
        </p:nvSpPr>
        <p:spPr bwMode="auto">
          <a:xfrm>
            <a:off x="146050" y="2978150"/>
            <a:ext cx="352266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79500"/>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r>
              <a:rPr lang="en-US" altLang="en-US" b="1"/>
              <a:t>Solving Crimes</a:t>
            </a:r>
          </a:p>
          <a:p>
            <a:pPr>
              <a:spcBef>
                <a:spcPct val="0"/>
              </a:spcBef>
              <a:buClrTx/>
              <a:buFontTx/>
              <a:buNone/>
            </a:pPr>
            <a:endParaRPr lang="en-US" altLang="en-US" b="1"/>
          </a:p>
          <a:p>
            <a:pPr>
              <a:spcBef>
                <a:spcPct val="0"/>
              </a:spcBef>
              <a:buClrTx/>
              <a:buFontTx/>
              <a:buNone/>
            </a:pPr>
            <a:r>
              <a:rPr lang="en-US" altLang="en-US" b="1"/>
              <a:t>Establishing Paternity</a:t>
            </a:r>
          </a:p>
        </p:txBody>
      </p:sp>
      <p:pic>
        <p:nvPicPr>
          <p:cNvPr id="9220"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27463" y="1570038"/>
            <a:ext cx="5354637" cy="4529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221" name="AutoShape 7" descr="https://pixabay.com/static/uploads/photo/2013/07/12/17/22/detective-152085_640.png"/>
          <p:cNvSpPr>
            <a:spLocks noChangeAspect="1" noChangeArrowheads="1"/>
          </p:cNvSpPr>
          <p:nvPr/>
        </p:nvSpPr>
        <p:spPr bwMode="auto">
          <a:xfrm>
            <a:off x="176213" y="-1825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79500"/>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endParaRPr lang="en-US" altLang="en-US"/>
          </a:p>
        </p:txBody>
      </p:sp>
      <p:pic>
        <p:nvPicPr>
          <p:cNvPr id="8200" name="Picture 8"/>
          <p:cNvPicPr>
            <a:picLocks noChangeAspect="1" noChangeArrowheads="1"/>
          </p:cNvPicPr>
          <p:nvPr/>
        </p:nvPicPr>
        <p:blipFill>
          <a:blip r:embed="rId4" cstate="print">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2088573" y="1256864"/>
            <a:ext cx="1738746" cy="1738746"/>
          </a:xfrm>
          <a:prstGeom prst="ellipse">
            <a:avLst/>
          </a:prstGeom>
          <a:ln w="76200">
            <a:solidFill>
              <a:schemeClr val="tx1"/>
            </a:solidFill>
            <a:miter lim="800000"/>
            <a:headEnd/>
            <a:tailEnd/>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Lst>
        </p:spPr>
      </p:pic>
      <p:cxnSp>
        <p:nvCxnSpPr>
          <p:cNvPr id="9223" name="Straight Connector 3"/>
          <p:cNvCxnSpPr>
            <a:cxnSpLocks noChangeShapeType="1"/>
          </p:cNvCxnSpPr>
          <p:nvPr/>
        </p:nvCxnSpPr>
        <p:spPr bwMode="auto">
          <a:xfrm>
            <a:off x="3200400" y="2978150"/>
            <a:ext cx="1797050" cy="600075"/>
          </a:xfrm>
          <a:prstGeom prst="line">
            <a:avLst/>
          </a:prstGeom>
          <a:noFill/>
          <a:ln w="57150"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224" name="Straight Connector 9"/>
          <p:cNvCxnSpPr>
            <a:cxnSpLocks noChangeShapeType="1"/>
          </p:cNvCxnSpPr>
          <p:nvPr/>
        </p:nvCxnSpPr>
        <p:spPr bwMode="auto">
          <a:xfrm>
            <a:off x="3792538" y="1881188"/>
            <a:ext cx="1414462" cy="1497012"/>
          </a:xfrm>
          <a:prstGeom prst="line">
            <a:avLst/>
          </a:prstGeom>
          <a:noFill/>
          <a:ln w="57150"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225" name="AutoShape 10" descr="https://pixabay.com/static/uploads/photo/2015/01/24/18/15/child-610449_640.jpg"/>
          <p:cNvSpPr>
            <a:spLocks noChangeAspect="1" noChangeArrowheads="1"/>
          </p:cNvSpPr>
          <p:nvPr/>
        </p:nvSpPr>
        <p:spPr bwMode="auto">
          <a:xfrm>
            <a:off x="328613" y="-301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79500"/>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endParaRPr lang="en-US" altLang="en-US"/>
          </a:p>
        </p:txBody>
      </p:sp>
      <p:pic>
        <p:nvPicPr>
          <p:cNvPr id="8203" name="Picture 1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26847" y="4281054"/>
            <a:ext cx="1900472" cy="1610589"/>
          </a:xfrm>
          <a:prstGeom prst="ellipse">
            <a:avLst/>
          </a:prstGeom>
          <a:ln w="76200">
            <a:solidFill>
              <a:schemeClr val="tx1"/>
            </a:solidFill>
            <a:miter lim="800000"/>
            <a:headEnd/>
            <a:tailEnd/>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Lst>
        </p:spPr>
      </p:pic>
      <p:cxnSp>
        <p:nvCxnSpPr>
          <p:cNvPr id="9227" name="Straight Connector 17"/>
          <p:cNvCxnSpPr>
            <a:cxnSpLocks noChangeShapeType="1"/>
          </p:cNvCxnSpPr>
          <p:nvPr/>
        </p:nvCxnSpPr>
        <p:spPr bwMode="auto">
          <a:xfrm flipV="1">
            <a:off x="3668713" y="4178300"/>
            <a:ext cx="1817687" cy="423863"/>
          </a:xfrm>
          <a:prstGeom prst="line">
            <a:avLst/>
          </a:prstGeom>
          <a:noFill/>
          <a:ln w="57150"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228" name="Straight Connector 19"/>
          <p:cNvCxnSpPr>
            <a:cxnSpLocks noChangeShapeType="1"/>
          </p:cNvCxnSpPr>
          <p:nvPr/>
        </p:nvCxnSpPr>
        <p:spPr bwMode="auto">
          <a:xfrm flipV="1">
            <a:off x="3821113" y="4281488"/>
            <a:ext cx="1738312" cy="895350"/>
          </a:xfrm>
          <a:prstGeom prst="line">
            <a:avLst/>
          </a:prstGeom>
          <a:noFill/>
          <a:ln w="57150"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altLang="en-US" b="1" smtClean="0">
                <a:solidFill>
                  <a:schemeClr val="tx1"/>
                </a:solidFill>
              </a:rPr>
              <a:t>Misconceptions of DNA via Forensics &amp; Pop Culture!</a:t>
            </a:r>
          </a:p>
        </p:txBody>
      </p:sp>
      <p:sp>
        <p:nvSpPr>
          <p:cNvPr id="4" name="Rectangle 3"/>
          <p:cNvSpPr/>
          <p:nvPr/>
        </p:nvSpPr>
        <p:spPr>
          <a:xfrm>
            <a:off x="249238" y="1217613"/>
            <a:ext cx="5445125" cy="4824412"/>
          </a:xfrm>
          <a:prstGeom prst="rect">
            <a:avLst/>
          </a:prstGeom>
        </p:spPr>
        <p:txBody>
          <a:bodyPr>
            <a:spAutoFit/>
          </a:bodyPr>
          <a:lstStyle/>
          <a:p>
            <a:pPr marL="457200" indent="-457200">
              <a:buFontTx/>
              <a:buAutoNum type="arabicParenR"/>
              <a:defRPr/>
            </a:pPr>
            <a:r>
              <a:rPr lang="en-US" sz="2050" b="1" dirty="0">
                <a:ea typeface="MS PGothic" pitchFamily="34" charset="-128"/>
              </a:rPr>
              <a:t>Forensic scientists only work on murders</a:t>
            </a:r>
          </a:p>
          <a:p>
            <a:pPr marL="457200" indent="-457200">
              <a:buFontTx/>
              <a:buAutoNum type="arabicParenR"/>
              <a:defRPr/>
            </a:pPr>
            <a:r>
              <a:rPr lang="en-US" sz="2050" b="1" dirty="0">
                <a:ea typeface="MS PGothic" pitchFamily="34" charset="-128"/>
              </a:rPr>
              <a:t>They’re raking in the cash</a:t>
            </a:r>
          </a:p>
          <a:p>
            <a:pPr marL="457200" indent="-457200">
              <a:buFontTx/>
              <a:buAutoNum type="arabicParenR"/>
              <a:defRPr/>
            </a:pPr>
            <a:r>
              <a:rPr lang="en-US" sz="2050" b="1" dirty="0">
                <a:ea typeface="MS PGothic" pitchFamily="34" charset="-128"/>
              </a:rPr>
              <a:t>They interrogate suspects and make arrests</a:t>
            </a:r>
          </a:p>
          <a:p>
            <a:pPr marL="457200" indent="-457200">
              <a:buFontTx/>
              <a:buAutoNum type="arabicParenR"/>
              <a:defRPr/>
            </a:pPr>
            <a:r>
              <a:rPr lang="en-US" sz="2050" b="1" dirty="0">
                <a:ea typeface="MS PGothic" pitchFamily="34" charset="-128"/>
              </a:rPr>
              <a:t>DNA evidence wraps up every case</a:t>
            </a:r>
          </a:p>
          <a:p>
            <a:pPr marL="457200" indent="-457200">
              <a:buFontTx/>
              <a:buAutoNum type="arabicParenR"/>
              <a:defRPr/>
            </a:pPr>
            <a:r>
              <a:rPr lang="en-US" sz="2050" b="1" dirty="0">
                <a:ea typeface="MS PGothic" pitchFamily="34" charset="-128"/>
              </a:rPr>
              <a:t>Tests are done in a matter of hours</a:t>
            </a:r>
          </a:p>
          <a:p>
            <a:pPr marL="457200" indent="-457200">
              <a:buFontTx/>
              <a:buAutoNum type="arabicParenR"/>
              <a:defRPr/>
            </a:pPr>
            <a:r>
              <a:rPr lang="en-US" sz="2050" b="1" dirty="0">
                <a:ea typeface="MS PGothic" pitchFamily="34" charset="-128"/>
              </a:rPr>
              <a:t>Forensic analysts never make mistakes</a:t>
            </a:r>
          </a:p>
          <a:p>
            <a:pPr marL="457200" indent="-457200">
              <a:buFontTx/>
              <a:buAutoNum type="arabicParenR"/>
              <a:defRPr/>
            </a:pPr>
            <a:r>
              <a:rPr lang="en-US" sz="2050" b="1" dirty="0">
                <a:ea typeface="MS PGothic" pitchFamily="34" charset="-128"/>
              </a:rPr>
              <a:t>Criminals always make mistakes</a:t>
            </a:r>
          </a:p>
          <a:p>
            <a:pPr marL="457200" indent="-457200">
              <a:buFontTx/>
              <a:buAutoNum type="arabicParenR"/>
              <a:defRPr/>
            </a:pPr>
            <a:r>
              <a:rPr lang="en-US" sz="2050" b="1" dirty="0">
                <a:ea typeface="MS PGothic" pitchFamily="34" charset="-128"/>
              </a:rPr>
              <a:t>Forensics labs are high-tech and stocked with all necessary equipment,</a:t>
            </a:r>
          </a:p>
          <a:p>
            <a:pPr marL="457200" indent="-457200">
              <a:buFontTx/>
              <a:buAutoNum type="arabicParenR"/>
              <a:defRPr/>
            </a:pPr>
            <a:r>
              <a:rPr lang="en-US" sz="2050" b="1" dirty="0">
                <a:ea typeface="MS PGothic" pitchFamily="34" charset="-128"/>
              </a:rPr>
              <a:t>Crimes are solved quickly</a:t>
            </a:r>
          </a:p>
          <a:p>
            <a:pPr marL="457200" indent="-457200">
              <a:buFontTx/>
              <a:buAutoNum type="arabicParenR"/>
              <a:defRPr/>
            </a:pPr>
            <a:r>
              <a:rPr lang="en-US" sz="2050" b="1" dirty="0">
                <a:ea typeface="MS PGothic" pitchFamily="34" charset="-128"/>
              </a:rPr>
              <a:t> You have to have a catchy one-liner about every death</a:t>
            </a:r>
          </a:p>
        </p:txBody>
      </p:sp>
      <p:sp>
        <p:nvSpPr>
          <p:cNvPr id="10244" name="AutoShape 4" descr="https://pixabay.com/static/uploads/photo/2014/04/02/10/16/alien-303312_640.png"/>
          <p:cNvSpPr>
            <a:spLocks noChangeAspect="1" noChangeArrowheads="1"/>
          </p:cNvSpPr>
          <p:nvPr/>
        </p:nvSpPr>
        <p:spPr bwMode="auto">
          <a:xfrm>
            <a:off x="176213" y="-1825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79500"/>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endParaRPr lang="en-US" altLang="en-US"/>
          </a:p>
        </p:txBody>
      </p:sp>
      <p:sp>
        <p:nvSpPr>
          <p:cNvPr id="10245" name="AutoShape 6" descr="https://pixabay.com/static/uploads/photo/2014/04/02/10/16/alien-303312_640.png"/>
          <p:cNvSpPr>
            <a:spLocks noChangeAspect="1" noChangeArrowheads="1"/>
          </p:cNvSpPr>
          <p:nvPr/>
        </p:nvSpPr>
        <p:spPr bwMode="auto">
          <a:xfrm>
            <a:off x="328613" y="-301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79500"/>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endParaRPr lang="en-US" altLang="en-US"/>
          </a:p>
        </p:txBody>
      </p:sp>
      <p:pic>
        <p:nvPicPr>
          <p:cNvPr id="9224" name="Picture 8" descr="http://www.bio-rad.com/webroot/web/images/lse/products/dna_analysis_kits/product_detail/global/lsr_forensic_dna_fingerprints_kit.jpg"/>
          <p:cNvPicPr>
            <a:picLocks noChangeAspect="1" noChangeArrowheads="1"/>
          </p:cNvPicPr>
          <p:nvPr/>
        </p:nvPicPr>
        <p:blipFill>
          <a:blip r:embed="rId3">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5106988" y="2038350"/>
            <a:ext cx="4265612" cy="274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5527963" y="675409"/>
            <a:ext cx="2026227" cy="369332"/>
          </a:xfrm>
          <a:prstGeom prst="rect">
            <a:avLst/>
          </a:prstGeom>
          <a:noFill/>
        </p:spPr>
        <p:txBody>
          <a:bodyPr>
            <a:spAutoFit/>
          </a:bodyPr>
          <a:lstStyle/>
          <a:p>
            <a:pPr>
              <a:defRPr/>
            </a:pPr>
            <a:r>
              <a:rPr lang="en-US" sz="900" dirty="0">
                <a:effectLst>
                  <a:glow rad="139700">
                    <a:schemeClr val="accent1">
                      <a:satMod val="175000"/>
                      <a:alpha val="40000"/>
                    </a:schemeClr>
                  </a:glow>
                </a:effectLst>
                <a:latin typeface="Goudy Stout" panose="0202090407030B020401" pitchFamily="18" charset="0"/>
                <a:ea typeface="MS PGothic" pitchFamily="34" charset="-128"/>
              </a:rPr>
              <a:t>Crime Scene Investigations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xit"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4">
                                            <p:txEl>
                                              <p:pRg st="2" end="2"/>
                                            </p:txEl>
                                          </p:spTgt>
                                        </p:tgtEl>
                                        <p:attrNameLst>
                                          <p:attrName>style.visibility</p:attrName>
                                        </p:attrNameLst>
                                      </p:cBhvr>
                                      <p:to>
                                        <p:strVal val="hidden"/>
                                      </p:to>
                                    </p:set>
                                  </p:childTnLst>
                                </p:cTn>
                              </p:par>
                              <p:par>
                                <p:cTn id="9" presetID="1" presetClass="exit" presetSubtype="0" fill="hold" nodeType="withEffect">
                                  <p:stCondLst>
                                    <p:cond delay="0"/>
                                  </p:stCondLst>
                                  <p:childTnLst>
                                    <p:set>
                                      <p:cBhvr>
                                        <p:cTn id="10" dur="1" fill="hold">
                                          <p:stCondLst>
                                            <p:cond delay="0"/>
                                          </p:stCondLst>
                                        </p:cTn>
                                        <p:tgtEl>
                                          <p:spTgt spid="4">
                                            <p:txEl>
                                              <p:pRg st="6" end="6"/>
                                            </p:txEl>
                                          </p:spTgt>
                                        </p:tgtEl>
                                        <p:attrNameLst>
                                          <p:attrName>style.visibility</p:attrName>
                                        </p:attrNameLst>
                                      </p:cBhvr>
                                      <p:to>
                                        <p:strVal val="hidden"/>
                                      </p:to>
                                    </p:set>
                                  </p:childTnLst>
                                </p:cTn>
                              </p:par>
                              <p:par>
                                <p:cTn id="11" presetID="1" presetClass="exit" presetSubtype="0" fill="hold" nodeType="withEffect">
                                  <p:stCondLst>
                                    <p:cond delay="0"/>
                                  </p:stCondLst>
                                  <p:childTnLst>
                                    <p:set>
                                      <p:cBhvr>
                                        <p:cTn id="12" dur="1" fill="hold">
                                          <p:stCondLst>
                                            <p:cond delay="0"/>
                                          </p:stCondLst>
                                        </p:cTn>
                                        <p:tgtEl>
                                          <p:spTgt spid="4">
                                            <p:txEl>
                                              <p:pRg st="7" end="7"/>
                                            </p:txEl>
                                          </p:spTgt>
                                        </p:tgtEl>
                                        <p:attrNameLst>
                                          <p:attrName>style.visibility</p:attrName>
                                        </p:attrNameLst>
                                      </p:cBhvr>
                                      <p:to>
                                        <p:strVal val="hidden"/>
                                      </p:to>
                                    </p:set>
                                  </p:childTnLst>
                                </p:cTn>
                              </p:par>
                              <p:par>
                                <p:cTn id="13" presetID="1" presetClass="exit" presetSubtype="0" fill="hold" nodeType="withEffect">
                                  <p:stCondLst>
                                    <p:cond delay="0"/>
                                  </p:stCondLst>
                                  <p:childTnLst>
                                    <p:set>
                                      <p:cBhvr>
                                        <p:cTn id="14" dur="1" fill="hold">
                                          <p:stCondLst>
                                            <p:cond delay="0"/>
                                          </p:stCondLst>
                                        </p:cTn>
                                        <p:tgtEl>
                                          <p:spTgt spid="4">
                                            <p:txEl>
                                              <p:pRg st="9" end="9"/>
                                            </p:txEl>
                                          </p:spTgt>
                                        </p:tgtEl>
                                        <p:attrNameLst>
                                          <p:attrName>style.visibility</p:attrName>
                                        </p:attrNameLst>
                                      </p:cBhvr>
                                      <p:to>
                                        <p:strVal val="hidden"/>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6" presetClass="emph" presetSubtype="0" fill="hold" nodeType="clickEffect">
                                  <p:stCondLst>
                                    <p:cond delay="0"/>
                                  </p:stCondLst>
                                  <p:iterate type="lt">
                                    <p:tmPct val="4000"/>
                                  </p:iterate>
                                  <p:childTnLst>
                                    <p:set>
                                      <p:cBhvr override="childStyle">
                                        <p:cTn id="18" dur="500" fill="hold"/>
                                        <p:tgtEl>
                                          <p:spTgt spid="4">
                                            <p:txEl>
                                              <p:pRg st="0" end="0"/>
                                            </p:txEl>
                                          </p:spTgt>
                                        </p:tgtEl>
                                        <p:attrNameLst>
                                          <p:attrName>style.color</p:attrName>
                                        </p:attrNameLst>
                                      </p:cBhvr>
                                      <p:to>
                                        <p:clrVal>
                                          <a:srgbClr val="FF0000"/>
                                        </p:clrVal>
                                      </p:to>
                                    </p:set>
                                    <p:set>
                                      <p:cBhvr>
                                        <p:cTn id="19" dur="500" fill="hold"/>
                                        <p:tgtEl>
                                          <p:spTgt spid="4">
                                            <p:txEl>
                                              <p:pRg st="0" end="0"/>
                                            </p:txEl>
                                          </p:spTgt>
                                        </p:tgtEl>
                                        <p:attrNameLst>
                                          <p:attrName>fillcolor</p:attrName>
                                        </p:attrNameLst>
                                      </p:cBhvr>
                                      <p:to>
                                        <p:clrVal>
                                          <a:srgbClr val="FF0000"/>
                                        </p:clrVal>
                                      </p:to>
                                    </p:set>
                                    <p:set>
                                      <p:cBhvr>
                                        <p:cTn id="20" dur="500" fill="hold"/>
                                        <p:tgtEl>
                                          <p:spTgt spid="4">
                                            <p:txEl>
                                              <p:pRg st="0" end="0"/>
                                            </p:txEl>
                                          </p:spTgt>
                                        </p:tgtEl>
                                        <p:attrNameLst>
                                          <p:attrName>fill.type</p:attrName>
                                        </p:attrNameLst>
                                      </p:cBhvr>
                                      <p:to>
                                        <p:strVal val="solid"/>
                                      </p:to>
                                    </p:set>
                                  </p:childTnLst>
                                </p:cTn>
                              </p:par>
                              <p:par>
                                <p:cTn id="21" presetID="16" presetClass="emph" presetSubtype="0" fill="hold" nodeType="withEffect">
                                  <p:stCondLst>
                                    <p:cond delay="0"/>
                                  </p:stCondLst>
                                  <p:iterate type="lt">
                                    <p:tmPct val="4000"/>
                                  </p:iterate>
                                  <p:childTnLst>
                                    <p:set>
                                      <p:cBhvr override="childStyle">
                                        <p:cTn id="22" dur="500" fill="hold"/>
                                        <p:tgtEl>
                                          <p:spTgt spid="4">
                                            <p:txEl>
                                              <p:pRg st="3" end="3"/>
                                            </p:txEl>
                                          </p:spTgt>
                                        </p:tgtEl>
                                        <p:attrNameLst>
                                          <p:attrName>style.color</p:attrName>
                                        </p:attrNameLst>
                                      </p:cBhvr>
                                      <p:to>
                                        <p:clrVal>
                                          <a:srgbClr val="FF0000"/>
                                        </p:clrVal>
                                      </p:to>
                                    </p:set>
                                    <p:set>
                                      <p:cBhvr>
                                        <p:cTn id="23" dur="500" fill="hold"/>
                                        <p:tgtEl>
                                          <p:spTgt spid="4">
                                            <p:txEl>
                                              <p:pRg st="3" end="3"/>
                                            </p:txEl>
                                          </p:spTgt>
                                        </p:tgtEl>
                                        <p:attrNameLst>
                                          <p:attrName>fillcolor</p:attrName>
                                        </p:attrNameLst>
                                      </p:cBhvr>
                                      <p:to>
                                        <p:clrVal>
                                          <a:srgbClr val="FF0000"/>
                                        </p:clrVal>
                                      </p:to>
                                    </p:set>
                                    <p:set>
                                      <p:cBhvr>
                                        <p:cTn id="24" dur="500" fill="hold"/>
                                        <p:tgtEl>
                                          <p:spTgt spid="4">
                                            <p:txEl>
                                              <p:pRg st="3" end="3"/>
                                            </p:txEl>
                                          </p:spTgt>
                                        </p:tgtEl>
                                        <p:attrNameLst>
                                          <p:attrName>fill.type</p:attrName>
                                        </p:attrNameLst>
                                      </p:cBhvr>
                                      <p:to>
                                        <p:strVal val="solid"/>
                                      </p:to>
                                    </p:set>
                                  </p:childTnLst>
                                </p:cTn>
                              </p:par>
                              <p:par>
                                <p:cTn id="25" presetID="16" presetClass="emph" presetSubtype="0" fill="hold" nodeType="withEffect">
                                  <p:stCondLst>
                                    <p:cond delay="0"/>
                                  </p:stCondLst>
                                  <p:iterate type="lt">
                                    <p:tmPct val="4000"/>
                                  </p:iterate>
                                  <p:childTnLst>
                                    <p:set>
                                      <p:cBhvr override="childStyle">
                                        <p:cTn id="26" dur="500" fill="hold"/>
                                        <p:tgtEl>
                                          <p:spTgt spid="4">
                                            <p:txEl>
                                              <p:pRg st="4" end="4"/>
                                            </p:txEl>
                                          </p:spTgt>
                                        </p:tgtEl>
                                        <p:attrNameLst>
                                          <p:attrName>style.color</p:attrName>
                                        </p:attrNameLst>
                                      </p:cBhvr>
                                      <p:to>
                                        <p:clrVal>
                                          <a:srgbClr val="FF0000"/>
                                        </p:clrVal>
                                      </p:to>
                                    </p:set>
                                    <p:set>
                                      <p:cBhvr>
                                        <p:cTn id="27" dur="500" fill="hold"/>
                                        <p:tgtEl>
                                          <p:spTgt spid="4">
                                            <p:txEl>
                                              <p:pRg st="4" end="4"/>
                                            </p:txEl>
                                          </p:spTgt>
                                        </p:tgtEl>
                                        <p:attrNameLst>
                                          <p:attrName>fillcolor</p:attrName>
                                        </p:attrNameLst>
                                      </p:cBhvr>
                                      <p:to>
                                        <p:clrVal>
                                          <a:srgbClr val="FF0000"/>
                                        </p:clrVal>
                                      </p:to>
                                    </p:set>
                                    <p:set>
                                      <p:cBhvr>
                                        <p:cTn id="28" dur="500" fill="hold"/>
                                        <p:tgtEl>
                                          <p:spTgt spid="4">
                                            <p:txEl>
                                              <p:pRg st="4" end="4"/>
                                            </p:txEl>
                                          </p:spTgt>
                                        </p:tgtEl>
                                        <p:attrNameLst>
                                          <p:attrName>fill.type</p:attrName>
                                        </p:attrNameLst>
                                      </p:cBhvr>
                                      <p:to>
                                        <p:strVal val="solid"/>
                                      </p:to>
                                    </p:set>
                                  </p:childTnLst>
                                </p:cTn>
                              </p:par>
                              <p:par>
                                <p:cTn id="29" presetID="16" presetClass="emph" presetSubtype="0" fill="hold" nodeType="withEffect">
                                  <p:stCondLst>
                                    <p:cond delay="0"/>
                                  </p:stCondLst>
                                  <p:iterate type="lt">
                                    <p:tmPct val="4000"/>
                                  </p:iterate>
                                  <p:childTnLst>
                                    <p:set>
                                      <p:cBhvr override="childStyle">
                                        <p:cTn id="30" dur="500" fill="hold"/>
                                        <p:tgtEl>
                                          <p:spTgt spid="4">
                                            <p:txEl>
                                              <p:pRg st="5" end="5"/>
                                            </p:txEl>
                                          </p:spTgt>
                                        </p:tgtEl>
                                        <p:attrNameLst>
                                          <p:attrName>style.color</p:attrName>
                                        </p:attrNameLst>
                                      </p:cBhvr>
                                      <p:to>
                                        <p:clrVal>
                                          <a:srgbClr val="FF0000"/>
                                        </p:clrVal>
                                      </p:to>
                                    </p:set>
                                    <p:set>
                                      <p:cBhvr>
                                        <p:cTn id="31" dur="500" fill="hold"/>
                                        <p:tgtEl>
                                          <p:spTgt spid="4">
                                            <p:txEl>
                                              <p:pRg st="5" end="5"/>
                                            </p:txEl>
                                          </p:spTgt>
                                        </p:tgtEl>
                                        <p:attrNameLst>
                                          <p:attrName>fillcolor</p:attrName>
                                        </p:attrNameLst>
                                      </p:cBhvr>
                                      <p:to>
                                        <p:clrVal>
                                          <a:srgbClr val="FF0000"/>
                                        </p:clrVal>
                                      </p:to>
                                    </p:set>
                                    <p:set>
                                      <p:cBhvr>
                                        <p:cTn id="32" dur="500" fill="hold"/>
                                        <p:tgtEl>
                                          <p:spTgt spid="4">
                                            <p:txEl>
                                              <p:pRg st="5" end="5"/>
                                            </p:txEl>
                                          </p:spTgt>
                                        </p:tgtEl>
                                        <p:attrNameLst>
                                          <p:attrName>fill.type</p:attrName>
                                        </p:attrNameLst>
                                      </p:cBhvr>
                                      <p:to>
                                        <p:strVal val="solid"/>
                                      </p:to>
                                    </p:set>
                                  </p:childTnLst>
                                </p:cTn>
                              </p:par>
                              <p:par>
                                <p:cTn id="33" presetID="16" presetClass="emph" presetSubtype="0" fill="hold" nodeType="withEffect">
                                  <p:stCondLst>
                                    <p:cond delay="0"/>
                                  </p:stCondLst>
                                  <p:iterate type="lt">
                                    <p:tmPct val="4000"/>
                                  </p:iterate>
                                  <p:childTnLst>
                                    <p:set>
                                      <p:cBhvr override="childStyle">
                                        <p:cTn id="34" dur="500" fill="hold"/>
                                        <p:tgtEl>
                                          <p:spTgt spid="4">
                                            <p:txEl>
                                              <p:pRg st="8" end="8"/>
                                            </p:txEl>
                                          </p:spTgt>
                                        </p:tgtEl>
                                        <p:attrNameLst>
                                          <p:attrName>style.color</p:attrName>
                                        </p:attrNameLst>
                                      </p:cBhvr>
                                      <p:to>
                                        <p:clrVal>
                                          <a:srgbClr val="FF0000"/>
                                        </p:clrVal>
                                      </p:to>
                                    </p:set>
                                    <p:set>
                                      <p:cBhvr>
                                        <p:cTn id="35" dur="500" fill="hold"/>
                                        <p:tgtEl>
                                          <p:spTgt spid="4">
                                            <p:txEl>
                                              <p:pRg st="8" end="8"/>
                                            </p:txEl>
                                          </p:spTgt>
                                        </p:tgtEl>
                                        <p:attrNameLst>
                                          <p:attrName>fillcolor</p:attrName>
                                        </p:attrNameLst>
                                      </p:cBhvr>
                                      <p:to>
                                        <p:clrVal>
                                          <a:srgbClr val="FF0000"/>
                                        </p:clrVal>
                                      </p:to>
                                    </p:set>
                                    <p:set>
                                      <p:cBhvr>
                                        <p:cTn id="36" dur="500" fill="hold"/>
                                        <p:tgtEl>
                                          <p:spTgt spid="4">
                                            <p:txEl>
                                              <p:pRg st="8" end="8"/>
                                            </p:txEl>
                                          </p:spTgt>
                                        </p:tgtEl>
                                        <p:attrNameLst>
                                          <p:attrName>fill.type</p:attrName>
                                        </p:attrNameLst>
                                      </p:cBhvr>
                                      <p:to>
                                        <p:strVal val="solid"/>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6" presetClass="entr" presetSubtype="16" fill="hold" nodeType="clickEffect">
                                  <p:stCondLst>
                                    <p:cond delay="0"/>
                                  </p:stCondLst>
                                  <p:childTnLst>
                                    <p:set>
                                      <p:cBhvr>
                                        <p:cTn id="40" dur="1" fill="hold">
                                          <p:stCondLst>
                                            <p:cond delay="0"/>
                                          </p:stCondLst>
                                        </p:cTn>
                                        <p:tgtEl>
                                          <p:spTgt spid="9224"/>
                                        </p:tgtEl>
                                        <p:attrNameLst>
                                          <p:attrName>style.visibility</p:attrName>
                                        </p:attrNameLst>
                                      </p:cBhvr>
                                      <p:to>
                                        <p:strVal val="visible"/>
                                      </p:to>
                                    </p:set>
                                    <p:animEffect transition="in" filter="circle(in)">
                                      <p:cBhvr>
                                        <p:cTn id="41" dur="2000"/>
                                        <p:tgtEl>
                                          <p:spTgt spid="9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633413" y="304800"/>
            <a:ext cx="7062787" cy="762000"/>
          </a:xfrm>
        </p:spPr>
        <p:txBody>
          <a:bodyPr/>
          <a:lstStyle/>
          <a:p>
            <a:r>
              <a:rPr lang="en-US" altLang="en-US" sz="2200" b="1" smtClean="0">
                <a:solidFill>
                  <a:schemeClr val="tx1"/>
                </a:solidFill>
              </a:rPr>
              <a:t>Shifting Student Perceptions: DNA Fingerprinting- Creating Pop Culture Cliques &amp; Lab Teams!</a:t>
            </a:r>
          </a:p>
        </p:txBody>
      </p:sp>
      <p:pic>
        <p:nvPicPr>
          <p:cNvPr id="11267" name="Picture 4" descr="https://c1.staticflickr.com/9/8532/8626870367_fd3c8dbfd9.jp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03238" y="3127375"/>
            <a:ext cx="3609976" cy="340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8" name="Rectangle 2"/>
          <p:cNvSpPr>
            <a:spLocks noChangeArrowheads="1"/>
          </p:cNvSpPr>
          <p:nvPr/>
        </p:nvSpPr>
        <p:spPr bwMode="auto">
          <a:xfrm>
            <a:off x="1911350" y="1231900"/>
            <a:ext cx="1620838" cy="2547938"/>
          </a:xfrm>
          <a:prstGeom prst="rect">
            <a:avLst/>
          </a:prstGeom>
          <a:solidFill>
            <a:srgbClr val="E7E9D7"/>
          </a:solidFill>
          <a:ln w="101600" algn="ctr">
            <a:solidFill>
              <a:schemeClr val="tx1"/>
            </a:solidFill>
            <a:round/>
            <a:headEnd/>
            <a:tailEnd/>
          </a:ln>
        </p:spPr>
        <p:txBody>
          <a:bodyPr/>
          <a:lstStyle>
            <a:lvl1pPr>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79500"/>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endParaRPr lang="en-US" altLang="en-US">
              <a:solidFill>
                <a:srgbClr val="000000"/>
              </a:solidFill>
            </a:endParaRPr>
          </a:p>
        </p:txBody>
      </p:sp>
      <p:sp>
        <p:nvSpPr>
          <p:cNvPr id="5" name="TextBox 4"/>
          <p:cNvSpPr txBox="1"/>
          <p:nvPr/>
        </p:nvSpPr>
        <p:spPr>
          <a:xfrm flipH="1">
            <a:off x="1911350" y="1212850"/>
            <a:ext cx="1697038" cy="2678113"/>
          </a:xfrm>
          <a:prstGeom prst="rect">
            <a:avLst/>
          </a:prstGeom>
          <a:noFill/>
        </p:spPr>
        <p:txBody>
          <a:bodyPr>
            <a:spAutoFit/>
          </a:bodyPr>
          <a:lstStyle/>
          <a:p>
            <a:pPr algn="ctr">
              <a:defRPr/>
            </a:pPr>
            <a:r>
              <a:rPr lang="en-US" sz="2350" dirty="0">
                <a:solidFill>
                  <a:srgbClr val="00B853"/>
                </a:solidFill>
                <a:latin typeface="Bauhaus 93" panose="04030905020B02020C02" pitchFamily="82" charset="0"/>
                <a:ea typeface="MS PGothic" pitchFamily="34" charset="-128"/>
                <a:cs typeface="Aharoni" panose="02010803020104030203" pitchFamily="2" charset="-79"/>
              </a:rPr>
              <a:t>Generate list of student favorite shows </a:t>
            </a:r>
          </a:p>
          <a:p>
            <a:pPr algn="ctr">
              <a:defRPr/>
            </a:pPr>
            <a:r>
              <a:rPr lang="en-US" sz="2350" dirty="0">
                <a:solidFill>
                  <a:srgbClr val="00B853"/>
                </a:solidFill>
                <a:latin typeface="Bauhaus 93" panose="04030905020B02020C02" pitchFamily="82" charset="0"/>
                <a:ea typeface="MS PGothic" pitchFamily="34" charset="-128"/>
                <a:cs typeface="Aharoni" panose="02010803020104030203" pitchFamily="2" charset="-79"/>
              </a:rPr>
              <a:t>&amp;/or movies!</a:t>
            </a:r>
          </a:p>
        </p:txBody>
      </p:sp>
      <p:sp>
        <p:nvSpPr>
          <p:cNvPr id="11270" name="Rectangle 9"/>
          <p:cNvSpPr>
            <a:spLocks noChangeArrowheads="1"/>
          </p:cNvSpPr>
          <p:nvPr/>
        </p:nvSpPr>
        <p:spPr bwMode="auto">
          <a:xfrm>
            <a:off x="3716338" y="1792288"/>
            <a:ext cx="1620837" cy="2547937"/>
          </a:xfrm>
          <a:prstGeom prst="rect">
            <a:avLst/>
          </a:prstGeom>
          <a:solidFill>
            <a:srgbClr val="E7E9D7"/>
          </a:solidFill>
          <a:ln w="101600" algn="ctr">
            <a:solidFill>
              <a:schemeClr val="tx1"/>
            </a:solidFill>
            <a:round/>
            <a:headEnd/>
            <a:tailEnd/>
          </a:ln>
        </p:spPr>
        <p:txBody>
          <a:bodyPr/>
          <a:lstStyle>
            <a:lvl1pPr>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79500"/>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endParaRPr lang="en-US" altLang="en-US">
              <a:solidFill>
                <a:srgbClr val="000000"/>
              </a:solidFill>
            </a:endParaRPr>
          </a:p>
        </p:txBody>
      </p:sp>
      <p:sp>
        <p:nvSpPr>
          <p:cNvPr id="11271" name="Rectangle 11"/>
          <p:cNvSpPr>
            <a:spLocks noChangeArrowheads="1"/>
          </p:cNvSpPr>
          <p:nvPr/>
        </p:nvSpPr>
        <p:spPr bwMode="auto">
          <a:xfrm>
            <a:off x="5562600" y="2506663"/>
            <a:ext cx="1620838" cy="2547937"/>
          </a:xfrm>
          <a:prstGeom prst="rect">
            <a:avLst/>
          </a:prstGeom>
          <a:solidFill>
            <a:srgbClr val="E7E9D7"/>
          </a:solidFill>
          <a:ln w="101600" algn="ctr">
            <a:solidFill>
              <a:schemeClr val="tx1"/>
            </a:solidFill>
            <a:round/>
            <a:headEnd/>
            <a:tailEnd/>
          </a:ln>
        </p:spPr>
        <p:txBody>
          <a:bodyPr/>
          <a:lstStyle>
            <a:lvl1pPr>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79500"/>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endParaRPr lang="en-US" altLang="en-US">
              <a:solidFill>
                <a:srgbClr val="000000"/>
              </a:solidFill>
            </a:endParaRPr>
          </a:p>
        </p:txBody>
      </p:sp>
      <p:sp>
        <p:nvSpPr>
          <p:cNvPr id="11272" name="TextBox 10"/>
          <p:cNvSpPr txBox="1">
            <a:spLocks noChangeArrowheads="1"/>
          </p:cNvSpPr>
          <p:nvPr/>
        </p:nvSpPr>
        <p:spPr bwMode="auto">
          <a:xfrm flipH="1">
            <a:off x="5583238" y="2809875"/>
            <a:ext cx="1600200"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79500"/>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lgn="ctr">
              <a:spcBef>
                <a:spcPct val="0"/>
              </a:spcBef>
              <a:buClrTx/>
              <a:buFontTx/>
              <a:buNone/>
            </a:pPr>
            <a:r>
              <a:rPr lang="en-US" altLang="en-US">
                <a:solidFill>
                  <a:srgbClr val="00B853"/>
                </a:solidFill>
                <a:latin typeface="Bauhaus 93" panose="04030905020B02020C02" pitchFamily="82" charset="0"/>
                <a:cs typeface="Aharoni" pitchFamily="2" charset="0"/>
              </a:rPr>
              <a:t>Group students according to interests!</a:t>
            </a:r>
          </a:p>
        </p:txBody>
      </p:sp>
      <p:sp>
        <p:nvSpPr>
          <p:cNvPr id="11273" name="TextBox 12"/>
          <p:cNvSpPr txBox="1">
            <a:spLocks noChangeArrowheads="1"/>
          </p:cNvSpPr>
          <p:nvPr/>
        </p:nvSpPr>
        <p:spPr bwMode="auto">
          <a:xfrm flipH="1">
            <a:off x="3736975" y="2097088"/>
            <a:ext cx="1600200"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79500"/>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lgn="ctr">
              <a:spcBef>
                <a:spcPct val="0"/>
              </a:spcBef>
              <a:buClrTx/>
              <a:buFontTx/>
              <a:buNone/>
            </a:pPr>
            <a:r>
              <a:rPr lang="en-US" altLang="en-US">
                <a:solidFill>
                  <a:srgbClr val="00B853"/>
                </a:solidFill>
                <a:latin typeface="Bauhaus 93" panose="04030905020B02020C02" pitchFamily="82" charset="0"/>
                <a:cs typeface="Aharoni" pitchFamily="2" charset="0"/>
              </a:rPr>
              <a:t>Narrow pop culture picks to </a:t>
            </a:r>
          </a:p>
          <a:p>
            <a:pPr algn="ctr">
              <a:spcBef>
                <a:spcPct val="0"/>
              </a:spcBef>
              <a:buClrTx/>
              <a:buFontTx/>
              <a:buNone/>
            </a:pPr>
            <a:r>
              <a:rPr lang="en-US" altLang="en-US">
                <a:solidFill>
                  <a:srgbClr val="00B853"/>
                </a:solidFill>
                <a:latin typeface="Bauhaus 93" panose="04030905020B02020C02" pitchFamily="82" charset="0"/>
                <a:cs typeface="Aharoni" pitchFamily="2" charset="0"/>
              </a:rPr>
              <a:t>8 options!</a:t>
            </a:r>
          </a:p>
        </p:txBody>
      </p:sp>
      <p:sp>
        <p:nvSpPr>
          <p:cNvPr id="11274" name="Rectangle 13"/>
          <p:cNvSpPr>
            <a:spLocks noChangeArrowheads="1"/>
          </p:cNvSpPr>
          <p:nvPr/>
        </p:nvSpPr>
        <p:spPr bwMode="auto">
          <a:xfrm>
            <a:off x="7408863" y="3313113"/>
            <a:ext cx="1620837" cy="2547937"/>
          </a:xfrm>
          <a:prstGeom prst="rect">
            <a:avLst/>
          </a:prstGeom>
          <a:solidFill>
            <a:srgbClr val="E7E9D7"/>
          </a:solidFill>
          <a:ln w="101600" algn="ctr">
            <a:solidFill>
              <a:schemeClr val="tx1"/>
            </a:solidFill>
            <a:round/>
            <a:headEnd/>
            <a:tailEnd/>
          </a:ln>
        </p:spPr>
        <p:txBody>
          <a:bodyPr/>
          <a:lstStyle>
            <a:lvl1pPr>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79500"/>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endParaRPr lang="en-US" altLang="en-US">
              <a:solidFill>
                <a:srgbClr val="000000"/>
              </a:solidFill>
            </a:endParaRPr>
          </a:p>
        </p:txBody>
      </p:sp>
      <p:sp>
        <p:nvSpPr>
          <p:cNvPr id="11275" name="TextBox 14"/>
          <p:cNvSpPr txBox="1">
            <a:spLocks noChangeArrowheads="1"/>
          </p:cNvSpPr>
          <p:nvPr/>
        </p:nvSpPr>
        <p:spPr bwMode="auto">
          <a:xfrm flipH="1">
            <a:off x="7408863" y="3479800"/>
            <a:ext cx="1598612" cy="221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79500"/>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lgn="ctr">
              <a:spcBef>
                <a:spcPct val="0"/>
              </a:spcBef>
              <a:buClrTx/>
              <a:buFontTx/>
              <a:buNone/>
            </a:pPr>
            <a:r>
              <a:rPr lang="en-US" altLang="en-US" sz="2300">
                <a:solidFill>
                  <a:srgbClr val="00B853"/>
                </a:solidFill>
                <a:latin typeface="Bauhaus 93" panose="04030905020B02020C02" pitchFamily="82" charset="0"/>
                <a:cs typeface="Aharoni" pitchFamily="2" charset="0"/>
              </a:rPr>
              <a:t>PCC groups run DNA FP lab &amp; build story as a unit!</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pitchFamily="34" charset="0"/>
            <a:ea typeface="ＭＳ Ｐゴシック"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pitchFamily="34" charset="0"/>
            <a:ea typeface="ＭＳ Ｐゴシック" pitchFamily="3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20358</TotalTime>
  <Words>2143</Words>
  <Application>Microsoft Office PowerPoint</Application>
  <PresentationFormat>On-screen Show (4:3)</PresentationFormat>
  <Paragraphs>432</Paragraphs>
  <Slides>56</Slides>
  <Notes>34</Notes>
  <HiddenSlides>27</HiddenSlides>
  <MMClips>1</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1</vt:i4>
      </vt:variant>
      <vt:variant>
        <vt:lpstr>Slide Titles</vt:lpstr>
      </vt:variant>
      <vt:variant>
        <vt:i4>56</vt:i4>
      </vt:variant>
    </vt:vector>
  </HeadingPairs>
  <TitlesOfParts>
    <vt:vector size="68" baseType="lpstr">
      <vt:lpstr>Arial</vt:lpstr>
      <vt:lpstr>ＭＳ Ｐゴシック</vt:lpstr>
      <vt:lpstr>Wingdings</vt:lpstr>
      <vt:lpstr>Aharoni</vt:lpstr>
      <vt:lpstr>Helvetica Neue UltraLight</vt:lpstr>
      <vt:lpstr>Bauhaus 93</vt:lpstr>
      <vt:lpstr>Goudy Stout</vt:lpstr>
      <vt:lpstr>Arial Black</vt:lpstr>
      <vt:lpstr>Cambria</vt:lpstr>
      <vt:lpstr>Times</vt:lpstr>
      <vt:lpstr>Blank Presentation</vt:lpstr>
      <vt:lpstr>Microsoft Excel Chart</vt:lpstr>
      <vt:lpstr>Use Pop-Culture in Your Classroom</vt:lpstr>
      <vt:lpstr>Curriculum and Training Specialists</vt:lpstr>
      <vt:lpstr>PowerPoint Presentation</vt:lpstr>
      <vt:lpstr>What is Pop Culture?</vt:lpstr>
      <vt:lpstr>Why use pop culture in the classroom?</vt:lpstr>
      <vt:lpstr>Learning objectives of this workshop</vt:lpstr>
      <vt:lpstr>What is DNA Fingerprinting? Common DNA Pop Culture References?</vt:lpstr>
      <vt:lpstr>Misconceptions of DNA via Forensics &amp; Pop Culture!</vt:lpstr>
      <vt:lpstr>Shifting Student Perceptions: DNA Fingerprinting- Creating Pop Culture Cliques &amp; Lab Teams!</vt:lpstr>
      <vt:lpstr>Considerations when narrowing student group pop culture references. </vt:lpstr>
      <vt:lpstr>Shifting Student Perceptions: DNA Fingerprinting – Additional Applications</vt:lpstr>
      <vt:lpstr>Priming students for Activity Success: Reviewing DNA Structure and Function</vt:lpstr>
      <vt:lpstr>PowerPoint Presentation</vt:lpstr>
      <vt:lpstr>Overview of DNA Detection: Agarose Electrophoresis</vt:lpstr>
      <vt:lpstr>DNA Fingerprinting Kit Overview</vt:lpstr>
      <vt:lpstr>DNA Fingerprinting Kit Overview (cont.)</vt:lpstr>
      <vt:lpstr>PowerPoint Presentation</vt:lpstr>
      <vt:lpstr>PowerPoint Presentation</vt:lpstr>
      <vt:lpstr>Let’s Get Started: Preparing DNA Samples! </vt:lpstr>
      <vt:lpstr>Detecting Processed DNA Samples:  Gel Electrophoresis</vt:lpstr>
      <vt:lpstr>PowerPoint Presentation</vt:lpstr>
      <vt:lpstr>PowerPoint Presentation</vt:lpstr>
      <vt:lpstr>Kinesthetic Learning: Classroom Obstacle Course</vt:lpstr>
      <vt:lpstr>PowerPoint Presentation</vt:lpstr>
      <vt:lpstr>Analysis of Stained Gel</vt:lpstr>
      <vt:lpstr>Use data from gels to apply to your selected pop culture reference.  </vt:lpstr>
      <vt:lpstr> AP Alignment</vt:lpstr>
      <vt:lpstr> NGSS Alignment</vt:lpstr>
      <vt:lpstr>Wrapping Things Up</vt:lpstr>
      <vt:lpstr>DNA Structure</vt:lpstr>
      <vt:lpstr>DNA Schematic</vt:lpstr>
      <vt:lpstr>Student DNA Model</vt:lpstr>
      <vt:lpstr>Restriction Enzymes</vt:lpstr>
      <vt:lpstr>PowerPoint Presentation</vt:lpstr>
      <vt:lpstr>PowerPoint Presentation</vt:lpstr>
      <vt:lpstr>PowerPoint Presentation</vt:lpstr>
      <vt:lpstr>PowerPoint Presentation</vt:lpstr>
      <vt:lpstr>Restriction Fragment Length Polymorphism RFLP</vt:lpstr>
      <vt:lpstr>PowerPoint Presentation</vt:lpstr>
      <vt:lpstr>PowerPoint Presentation</vt:lpstr>
      <vt:lpstr>Gel Electrophoresis</vt:lpstr>
      <vt:lpstr>Gel Electrophoresis</vt:lpstr>
      <vt:lpstr>Gel Electrophoresis</vt:lpstr>
      <vt:lpstr>Agarose Electrophoresis</vt:lpstr>
      <vt:lpstr>Analysis of Stained Gel</vt:lpstr>
      <vt:lpstr>Plasmid Map and Restriction Sites</vt:lpstr>
      <vt:lpstr>Agarose Electrophoresis</vt:lpstr>
      <vt:lpstr>Agarose Electrophoresis</vt:lpstr>
      <vt:lpstr>Analysis of Stained Gel</vt:lpstr>
      <vt:lpstr>Molecular Weight Determination</vt:lpstr>
      <vt:lpstr>PowerPoint Presentation</vt:lpstr>
      <vt:lpstr>GATTACA and DNA FP</vt:lpstr>
      <vt:lpstr>Data Analysis</vt:lpstr>
      <vt:lpstr>Create other pop culture stories for this lab and other labs</vt:lpstr>
      <vt:lpstr>How did this align to your curriculum?</vt:lpstr>
      <vt:lpstr>DNA FP info</vt:lpstr>
    </vt:vector>
  </TitlesOfParts>
  <Company>bio rad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bio rad</dc:creator>
  <cp:lastModifiedBy>Cisek, Karen</cp:lastModifiedBy>
  <cp:revision>275</cp:revision>
  <dcterms:created xsi:type="dcterms:W3CDTF">2011-12-17T00:43:00Z</dcterms:created>
  <dcterms:modified xsi:type="dcterms:W3CDTF">2017-11-10T20:20:01Z</dcterms:modified>
</cp:coreProperties>
</file>